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0"/>
  </p:notesMasterIdLst>
  <p:handoutMasterIdLst>
    <p:handoutMasterId r:id="rId111"/>
  </p:handoutMasterIdLst>
  <p:sldIdLst>
    <p:sldId id="2642" r:id="rId2"/>
    <p:sldId id="2643" r:id="rId3"/>
    <p:sldId id="2644" r:id="rId4"/>
    <p:sldId id="260" r:id="rId5"/>
    <p:sldId id="261" r:id="rId6"/>
    <p:sldId id="2345" r:id="rId7"/>
    <p:sldId id="2387" r:id="rId8"/>
    <p:sldId id="2502" r:id="rId9"/>
    <p:sldId id="2582" r:id="rId10"/>
    <p:sldId id="2583" r:id="rId11"/>
    <p:sldId id="2584" r:id="rId12"/>
    <p:sldId id="2645" r:id="rId13"/>
    <p:sldId id="2585" r:id="rId14"/>
    <p:sldId id="2586" r:id="rId15"/>
    <p:sldId id="2587" r:id="rId16"/>
    <p:sldId id="2588" r:id="rId17"/>
    <p:sldId id="2589" r:id="rId18"/>
    <p:sldId id="2590" r:id="rId19"/>
    <p:sldId id="2647" r:id="rId20"/>
    <p:sldId id="2591" r:id="rId21"/>
    <p:sldId id="2648" r:id="rId22"/>
    <p:sldId id="2592" r:id="rId23"/>
    <p:sldId id="2593" r:id="rId24"/>
    <p:sldId id="2649" r:id="rId25"/>
    <p:sldId id="2594" r:id="rId26"/>
    <p:sldId id="2595" r:id="rId27"/>
    <p:sldId id="2596" r:id="rId28"/>
    <p:sldId id="2597" r:id="rId29"/>
    <p:sldId id="2598" r:id="rId30"/>
    <p:sldId id="2578" r:id="rId31"/>
    <p:sldId id="2579" r:id="rId32"/>
    <p:sldId id="2581" r:id="rId33"/>
    <p:sldId id="2650" r:id="rId34"/>
    <p:sldId id="2604" r:id="rId35"/>
    <p:sldId id="2605" r:id="rId36"/>
    <p:sldId id="2606" r:id="rId37"/>
    <p:sldId id="2607" r:id="rId38"/>
    <p:sldId id="2608" r:id="rId39"/>
    <p:sldId id="2609" r:id="rId40"/>
    <p:sldId id="2610" r:id="rId41"/>
    <p:sldId id="2611" r:id="rId42"/>
    <p:sldId id="2612" r:id="rId43"/>
    <p:sldId id="2613" r:id="rId44"/>
    <p:sldId id="2614" r:id="rId45"/>
    <p:sldId id="2615" r:id="rId46"/>
    <p:sldId id="2616" r:id="rId47"/>
    <p:sldId id="2651" r:id="rId48"/>
    <p:sldId id="2617" r:id="rId49"/>
    <p:sldId id="2618" r:id="rId50"/>
    <p:sldId id="2619" r:id="rId51"/>
    <p:sldId id="2600" r:id="rId52"/>
    <p:sldId id="2601" r:id="rId53"/>
    <p:sldId id="2652" r:id="rId54"/>
    <p:sldId id="2603" r:id="rId55"/>
    <p:sldId id="2653" r:id="rId56"/>
    <p:sldId id="2620" r:id="rId57"/>
    <p:sldId id="2660" r:id="rId58"/>
    <p:sldId id="2661" r:id="rId59"/>
    <p:sldId id="2662" r:id="rId60"/>
    <p:sldId id="2663" r:id="rId61"/>
    <p:sldId id="2664" r:id="rId62"/>
    <p:sldId id="2665" r:id="rId63"/>
    <p:sldId id="2666" r:id="rId64"/>
    <p:sldId id="2667" r:id="rId65"/>
    <p:sldId id="2668" r:id="rId66"/>
    <p:sldId id="2669" r:id="rId67"/>
    <p:sldId id="2670" r:id="rId68"/>
    <p:sldId id="2671" r:id="rId69"/>
    <p:sldId id="2672" r:id="rId70"/>
    <p:sldId id="2673" r:id="rId71"/>
    <p:sldId id="2654" r:id="rId72"/>
    <p:sldId id="2625" r:id="rId73"/>
    <p:sldId id="2626" r:id="rId74"/>
    <p:sldId id="2627" r:id="rId75"/>
    <p:sldId id="2628" r:id="rId76"/>
    <p:sldId id="2629" r:id="rId77"/>
    <p:sldId id="2630" r:id="rId78"/>
    <p:sldId id="2631" r:id="rId79"/>
    <p:sldId id="2632" r:id="rId80"/>
    <p:sldId id="2633" r:id="rId81"/>
    <p:sldId id="2655" r:id="rId82"/>
    <p:sldId id="2634" r:id="rId83"/>
    <p:sldId id="2635" r:id="rId84"/>
    <p:sldId id="2636" r:id="rId85"/>
    <p:sldId id="2637" r:id="rId86"/>
    <p:sldId id="2638" r:id="rId87"/>
    <p:sldId id="2639" r:id="rId88"/>
    <p:sldId id="2640" r:id="rId89"/>
    <p:sldId id="2641" r:id="rId90"/>
    <p:sldId id="2624" r:id="rId91"/>
    <p:sldId id="2621" r:id="rId92"/>
    <p:sldId id="2656" r:id="rId93"/>
    <p:sldId id="2623" r:id="rId94"/>
    <p:sldId id="2657" r:id="rId95"/>
    <p:sldId id="2658" r:id="rId96"/>
    <p:sldId id="2675" r:id="rId97"/>
    <p:sldId id="2676" r:id="rId98"/>
    <p:sldId id="2677" r:id="rId99"/>
    <p:sldId id="2678" r:id="rId100"/>
    <p:sldId id="2679" r:id="rId101"/>
    <p:sldId id="2680" r:id="rId102"/>
    <p:sldId id="2681" r:id="rId103"/>
    <p:sldId id="2682" r:id="rId104"/>
    <p:sldId id="2683" r:id="rId105"/>
    <p:sldId id="2684" r:id="rId106"/>
    <p:sldId id="2685" r:id="rId107"/>
    <p:sldId id="2686" r:id="rId108"/>
    <p:sldId id="2659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99" userDrawn="1">
          <p15:clr>
            <a:srgbClr val="A4A3A4"/>
          </p15:clr>
        </p15:guide>
        <p15:guide id="5" orient="horz" pos="2568" userDrawn="1">
          <p15:clr>
            <a:srgbClr val="A4A3A4"/>
          </p15:clr>
        </p15:guide>
        <p15:guide id="6" pos="960" userDrawn="1">
          <p15:clr>
            <a:srgbClr val="A4A3A4"/>
          </p15:clr>
        </p15:guide>
        <p15:guide id="7" orient="horz" pos="1865" userDrawn="1">
          <p15:clr>
            <a:srgbClr val="A4A3A4"/>
          </p15:clr>
        </p15:guide>
        <p15:guide id="8" orient="horz" pos="527" userDrawn="1">
          <p15:clr>
            <a:srgbClr val="A4A3A4"/>
          </p15:clr>
        </p15:guide>
        <p15:guide id="9" pos="551" userDrawn="1">
          <p15:clr>
            <a:srgbClr val="A4A3A4"/>
          </p15:clr>
        </p15:guide>
        <p15:guide id="10" pos="7174" userDrawn="1">
          <p15:clr>
            <a:srgbClr val="A4A3A4"/>
          </p15:clr>
        </p15:guide>
        <p15:guide id="11" pos="869" userDrawn="1">
          <p15:clr>
            <a:srgbClr val="A4A3A4"/>
          </p15:clr>
        </p15:guide>
        <p15:guide id="12" pos="10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51CB"/>
    <a:srgbClr val="F2F2F2"/>
    <a:srgbClr val="FF00FF"/>
    <a:srgbClr val="FF99FF"/>
    <a:srgbClr val="F06D0A"/>
    <a:srgbClr val="F5781B"/>
    <a:srgbClr val="F06436"/>
    <a:srgbClr val="FF66FF"/>
    <a:srgbClr val="CC00CC"/>
    <a:srgbClr val="4BB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7" autoAdjust="0"/>
    <p:restoredTop sz="50000" autoAdjust="0"/>
  </p:normalViewPr>
  <p:slideViewPr>
    <p:cSldViewPr snapToGrid="0" showGuides="1">
      <p:cViewPr varScale="1">
        <p:scale>
          <a:sx n="128" d="100"/>
          <a:sy n="128" d="100"/>
        </p:scale>
        <p:origin x="134" y="86"/>
      </p:cViewPr>
      <p:guideLst>
        <p:guide orient="horz" pos="2455"/>
        <p:guide pos="3840"/>
        <p:guide pos="3999"/>
        <p:guide orient="horz" pos="2568"/>
        <p:guide pos="960"/>
        <p:guide orient="horz" pos="1865"/>
        <p:guide orient="horz" pos="527"/>
        <p:guide pos="551"/>
        <p:guide pos="7174"/>
        <p:guide pos="869"/>
        <p:guide pos="1050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34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2025-07-07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2025-07-07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머신러닝</a:t>
            </a:r>
            <a:r>
              <a:rPr lang="en-US" altLang="ko-KR" b="1" dirty="0"/>
              <a:t>+</a:t>
            </a:r>
            <a:r>
              <a:rPr lang="ko-KR" altLang="en-US" b="1" dirty="0"/>
              <a:t>딥러닝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99878B9B-B665-4D4E-BCDA-A03B7B098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머신러닝</a:t>
            </a:r>
            <a:r>
              <a:rPr lang="en-US" altLang="ko-KR" b="1" dirty="0"/>
              <a:t>+</a:t>
            </a:r>
            <a:r>
              <a:rPr lang="ko-KR" altLang="en-US" b="1" dirty="0"/>
              <a:t>딥러닝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9"/>
            <a:ext cx="11281052" cy="78124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75B08-16F4-4F25-831A-6EFC327B8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A56FDB1-DA14-41CF-A4C6-4FEEB24F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7106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바닥글 개체 틀 36">
            <a:extLst>
              <a:ext uri="{FF2B5EF4-FFF2-40B4-BE49-F238E27FC236}">
                <a16:creationId xmlns:a16="http://schemas.microsoft.com/office/drawing/2014/main" id="{C8F435C9-4C5C-41BA-AD2A-958BE7792D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머신러닝</a:t>
            </a:r>
            <a:r>
              <a:rPr lang="en-US" altLang="ko-KR" b="1" dirty="0"/>
              <a:t>+</a:t>
            </a:r>
            <a:r>
              <a:rPr lang="ko-KR" altLang="en-US" b="1" dirty="0"/>
              <a:t>딥러닝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23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6">
            <a:extLst>
              <a:ext uri="{FF2B5EF4-FFF2-40B4-BE49-F238E27FC236}">
                <a16:creationId xmlns:a16="http://schemas.microsoft.com/office/drawing/2014/main" id="{2F14A397-9FCC-4164-ACD5-F81CDF8E27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머신러닝</a:t>
            </a:r>
            <a:r>
              <a:rPr lang="en-US" altLang="ko-KR" b="1" dirty="0"/>
              <a:t>+</a:t>
            </a:r>
            <a:r>
              <a:rPr lang="ko-KR" altLang="en-US" b="1" dirty="0"/>
              <a:t>딥러닝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지1">
  <p:cSld name="1_내지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8"/>
          <p:cNvSpPr/>
          <p:nvPr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8"/>
          <p:cNvSpPr/>
          <p:nvPr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8"/>
          <p:cNvSpPr txBox="1">
            <a:spLocks noGrp="1"/>
          </p:cNvSpPr>
          <p:nvPr>
            <p:ph type="sldNum" idx="12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6436"/>
              </a:buClr>
              <a:buSzPts val="3000"/>
              <a:buFont typeface="Malgun Gothic"/>
              <a:buNone/>
              <a:defRPr sz="3000" b="1">
                <a:solidFill>
                  <a:srgbClr val="F0643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body" idx="1"/>
          </p:nvPr>
        </p:nvSpPr>
        <p:spPr>
          <a:xfrm>
            <a:off x="1030287" y="1415600"/>
            <a:ext cx="10080625" cy="463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  <a:defRPr sz="1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601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창업의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91" r:id="rId6"/>
    <p:sldLayoutId id="2147483686" r:id="rId7"/>
    <p:sldLayoutId id="2147483692" r:id="rId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C4FA99-7B4A-4537-648C-400276A5D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0081" y="1334815"/>
            <a:ext cx="2425798" cy="34289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350" y="1780334"/>
            <a:ext cx="7291312" cy="3591827"/>
          </a:xfrm>
        </p:spPr>
        <p:txBody>
          <a:bodyPr/>
          <a:lstStyle/>
          <a:p>
            <a:r>
              <a:rPr lang="ko-KR" altLang="en-US" dirty="0"/>
              <a:t>혼자 공부하는</a:t>
            </a:r>
            <a:br>
              <a:rPr lang="en-US" altLang="ko-KR" dirty="0"/>
            </a:br>
            <a:r>
              <a:rPr lang="ko-KR" altLang="en-US" dirty="0"/>
              <a:t>머신러닝</a:t>
            </a:r>
            <a:r>
              <a:rPr lang="en-US" altLang="ko-KR"/>
              <a:t>+</a:t>
            </a:r>
            <a:r>
              <a:rPr lang="ko-KR" altLang="en-US"/>
              <a:t>딥러닝</a:t>
            </a:r>
            <a:r>
              <a:rPr lang="en-US" altLang="ko-KR" sz="3600"/>
              <a:t>(</a:t>
            </a:r>
            <a:r>
              <a:rPr lang="ko-KR" altLang="en-US" sz="3600"/>
              <a:t>개정판</a:t>
            </a:r>
            <a:r>
              <a:rPr lang="en-US" altLang="ko-KR" sz="3600"/>
              <a:t>)</a:t>
            </a:r>
            <a:endParaRPr lang="ko-Kore-KR" b="1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ㅇㅇ대학교</a:t>
            </a:r>
            <a:r>
              <a:rPr lang="ko-KR" altLang="en-US" dirty="0"/>
              <a:t> </a:t>
            </a:r>
            <a:r>
              <a:rPr lang="ko-KR" altLang="en-US" dirty="0" err="1"/>
              <a:t>ㅇㅇ학과</a:t>
            </a:r>
            <a:endParaRPr lang="en-US" altLang="ko-KR" dirty="0"/>
          </a:p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20350" y="851445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CHAPTER 08 </a:t>
            </a:r>
            <a:r>
              <a:rPr lang="ko-KR" altLang="en-US"/>
              <a:t>이미지를 위한 인공 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7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</a:t>
            </a:r>
            <a:r>
              <a:rPr lang="en-US" altLang="ko-KR" dirty="0"/>
              <a:t>(convolution)</a:t>
            </a:r>
            <a:endParaRPr lang="ko-KR" altLang="en-US" dirty="0"/>
          </a:p>
          <a:p>
            <a:pPr lvl="2"/>
            <a:r>
              <a:rPr lang="ko-KR" altLang="en-US" dirty="0"/>
              <a:t>합성곱의 동작 원리</a:t>
            </a:r>
            <a:endParaRPr lang="en-US" altLang="ko-KR" dirty="0"/>
          </a:p>
          <a:p>
            <a:pPr marL="1257300" lvl="2" indent="-342900">
              <a:buFont typeface="+mj-lt"/>
              <a:buAutoNum type="arabicParenR" startAt="3"/>
            </a:pPr>
            <a:r>
              <a:rPr lang="ko-KR" altLang="en-US" dirty="0"/>
              <a:t>가중치 </a:t>
            </a:r>
            <a:r>
              <a:rPr lang="en-US" altLang="ko-KR" dirty="0"/>
              <a:t>w1~w3</a:t>
            </a:r>
            <a:r>
              <a:rPr lang="ko-KR" altLang="en-US" dirty="0"/>
              <a:t>이 입력의 처음 </a:t>
            </a:r>
            <a:r>
              <a:rPr lang="en-US" altLang="ko-KR" dirty="0"/>
              <a:t>3</a:t>
            </a:r>
            <a:r>
              <a:rPr lang="ko-KR" altLang="en-US" dirty="0"/>
              <a:t>개 특성과 곱해져 </a:t>
            </a:r>
            <a:r>
              <a:rPr lang="en-US" altLang="ko-KR" dirty="0"/>
              <a:t>1</a:t>
            </a:r>
            <a:r>
              <a:rPr lang="ko-KR" altLang="en-US" dirty="0"/>
              <a:t>개의 출력을 만들고</a:t>
            </a:r>
            <a:r>
              <a:rPr lang="en-US" altLang="ko-KR" dirty="0"/>
              <a:t>, </a:t>
            </a:r>
            <a:r>
              <a:rPr lang="ko-KR" altLang="en-US" dirty="0"/>
              <a:t>이 뉴런이 한 칸 아래로 이동해 </a:t>
            </a:r>
            <a:br>
              <a:rPr lang="en-US" altLang="ko-KR" dirty="0"/>
            </a:br>
            <a:r>
              <a:rPr lang="ko-KR" altLang="en-US" dirty="0"/>
              <a:t>두 번째부터 네 번째 특성과 곱해져 새로운 출력을 만듦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1F0C1-1940-48D5-9A4F-43B385CC1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25" y="2309883"/>
            <a:ext cx="61531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264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B5671-4585-8275-06F6-532E32306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BF5D35-F69C-45C7-3EF6-4848FE8D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(6)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20C881-C414-2143-BE9A-75ECFD6F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2F7CCBC-D590-44DB-F6D7-E6F474E092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히스토그램으로 가중치 값의 분포 확인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83B4132-5D7E-B0D0-2A8C-379E784472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FA33C05D-85E4-A355-05BF-48442944A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687580"/>
              </p:ext>
            </p:extLst>
          </p:nvPr>
        </p:nvGraphicFramePr>
        <p:xfrm>
          <a:off x="1666875" y="1304800"/>
          <a:ext cx="381952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5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matplotlib.pyplot as plt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plt.hist(conv_weights.reshape(-1, 1))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plt.xlabel('weight')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plt.ylabel('count')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EF6124-2C80-D5AF-B2F4-AE2C9E29569A}"/>
              </a:ext>
            </a:extLst>
          </p:cNvPr>
          <p:cNvCxnSpPr/>
          <p:nvPr/>
        </p:nvCxnSpPr>
        <p:spPr>
          <a:xfrm>
            <a:off x="5701553" y="1896698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0F36D79-1C92-1912-511D-F07D1AA47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5" y="1235043"/>
            <a:ext cx="5039160" cy="37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63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85D86-0F20-32B5-9AC9-CAA1FE43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7D6D7F1-0B9E-1EB0-A3D7-A92E4E45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(7)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3023D2-C1E5-24D3-D0FD-8595AD99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741B7ED-ED84-7DB1-72CA-6F66DF053B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가중치를 그림으로 그리기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주의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파이토치는 채널 차원이 가장 먼저 나옴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conv_weight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텐서의 크기를 확인해보면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 (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필터 개수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채널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높이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너비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)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로 가중치를 나타냄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케라스는 기본적으로 가중치를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(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높이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너비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채널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필터 개수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)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순서임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가중치를 그리는 본문의 코드에서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conv_weights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첨자의 순서를 수정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7B3F158-4857-A658-A4BF-2FE20341D1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83ECFB9F-927C-8BB0-AC39-7DC01E37A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67730"/>
              </p:ext>
            </p:extLst>
          </p:nvPr>
        </p:nvGraphicFramePr>
        <p:xfrm>
          <a:off x="1666875" y="2342124"/>
          <a:ext cx="381952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5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print(conv_weights.shape)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063912B-295F-7DF4-1236-270C433CA758}"/>
              </a:ext>
            </a:extLst>
          </p:cNvPr>
          <p:cNvCxnSpPr/>
          <p:nvPr/>
        </p:nvCxnSpPr>
        <p:spPr>
          <a:xfrm>
            <a:off x="5620405" y="2494524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B0FB12-B162-E7A3-3A2A-CD4ECFEBD53C}"/>
              </a:ext>
            </a:extLst>
          </p:cNvPr>
          <p:cNvSpPr txBox="1"/>
          <p:nvPr/>
        </p:nvSpPr>
        <p:spPr>
          <a:xfrm>
            <a:off x="6279154" y="2309858"/>
            <a:ext cx="2738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torch.Size([32, 1, 3, 3])</a:t>
            </a:r>
            <a:endParaRPr lang="ko-KR" alt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B6C4C3E-9715-6F5B-BAD5-22AD93FF1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247268"/>
              </p:ext>
            </p:extLst>
          </p:nvPr>
        </p:nvGraphicFramePr>
        <p:xfrm>
          <a:off x="1666875" y="3429000"/>
          <a:ext cx="566625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625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fig, axs = plt.subplots(2, 16, figsize=(15,2))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for i in range(2):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for j in range(16):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axs[i, j].imshow(conv_weights[i*16 + j,0,:,:], vmin=-0.5, vmax=0.5)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axs[i, j].axis('off')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B0D7B4-B61B-8BFD-EE8C-8BE238340276}"/>
              </a:ext>
            </a:extLst>
          </p:cNvPr>
          <p:cNvCxnSpPr/>
          <p:nvPr/>
        </p:nvCxnSpPr>
        <p:spPr>
          <a:xfrm>
            <a:off x="7592641" y="4152995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7AF8AD6-BC9B-FE8D-F641-519BA1BA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11" y="5019626"/>
            <a:ext cx="7152530" cy="10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8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0F5A9-2ABE-2C0A-9BE0-25E612E20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4D26FD5-CBB8-AD60-17C5-06BCFFFB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(8)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8EF058-4816-EB18-342E-E5367F40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E760702-E442-BEB6-0F24-224AF28551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패션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MNIST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데이터 중 하나를 모델에 통과시키고 합성곱 층이 어떤 활성화 출력을 만드는지 확인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패션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MNIST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데이터 중에서 훈련 세트만 다운로드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본문과 동일하게 훈련 세트에 있는 첫 번째 샘플 그리기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C8AE699-DB49-0634-2C42-B27C409DFE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558C1C4-432D-E162-FA86-1821BB924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856919"/>
              </p:ext>
            </p:extLst>
          </p:nvPr>
        </p:nvGraphicFramePr>
        <p:xfrm>
          <a:off x="1666875" y="1645023"/>
          <a:ext cx="4859431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943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torchvision.datasets import FashionMNIST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fm_train = FashionMNIST(root='.', train=True, download=True)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train_input = fm_train.data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BC7B912-205D-BDA9-F324-B31DCF7EB328}"/>
              </a:ext>
            </a:extLst>
          </p:cNvPr>
          <p:cNvCxnSpPr/>
          <p:nvPr/>
        </p:nvCxnSpPr>
        <p:spPr>
          <a:xfrm>
            <a:off x="6830641" y="3338327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2E081442-545A-CED9-626B-0D6510099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4229"/>
              </p:ext>
            </p:extLst>
          </p:nvPr>
        </p:nvGraphicFramePr>
        <p:xfrm>
          <a:off x="1666875" y="3058981"/>
          <a:ext cx="4859431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943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plt.imshow(train_input[0], cmap='gray_r')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8B84D83-B71F-BEB8-D7C3-FE4D37E25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979" y="2958354"/>
            <a:ext cx="2954146" cy="28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260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BA46-FA8F-6ED4-7618-73C73436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112CEF1-60AF-2EB1-E78D-B6A9BC63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(9)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A1B0C6-1B56-1070-33D4-8DEAC020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FE8CF14-9E73-4E98-0A7C-51080181F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훈련 세트를 배치 차원과 채널 차원을 추가하고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255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로 나눈 다음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model.conv1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층에 전달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케라스 모델은 활성화 함수가 층에 포함되어 있지만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</a:t>
            </a: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파이토치의 경우 렐루 함수가 별도의 층으로 분리되어 있음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 </a:t>
            </a:r>
            <a:b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</a:b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model.conv1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층이 반환한 결과를 다시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model.relu1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에 전달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503D79E-58B2-BDA0-D11F-9FAFCBF986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79B29E38-38A0-70BC-12ED-55D1C4274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42085"/>
              </p:ext>
            </p:extLst>
          </p:nvPr>
        </p:nvGraphicFramePr>
        <p:xfrm>
          <a:off x="1666875" y="2305539"/>
          <a:ext cx="485943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943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ankle_boot = train_input[0:1].reshape(1, 1, 28, 28) / 255.0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model.eval()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with torch.no_grad():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feature_maps = model.conv1(ankle_boot)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feature_maps = model.relu1(feature_maps)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4831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DF34E-8E7C-DA81-B112-213CA006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D90E261-6A1E-5ED7-6E76-17DF5CB8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(10)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916BEA-D822-7476-FBCC-816CDF89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C78F398-7372-F42B-C6DC-DA1ECB858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feature_maps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의 크기 확인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1"/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1"/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1"/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특성 맵 그리기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 맷플롯립을 사용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D475726-F0E4-739E-CB8B-7A3D703798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3B6A8E45-FF66-952C-3194-43951AF5B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35914"/>
              </p:ext>
            </p:extLst>
          </p:nvPr>
        </p:nvGraphicFramePr>
        <p:xfrm>
          <a:off x="1666875" y="1302381"/>
          <a:ext cx="442912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print(feature_maps.shape)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0383C64-1A2E-D3F1-BA38-E038381C1ED8}"/>
              </a:ext>
            </a:extLst>
          </p:cNvPr>
          <p:cNvCxnSpPr/>
          <p:nvPr/>
        </p:nvCxnSpPr>
        <p:spPr>
          <a:xfrm>
            <a:off x="6348413" y="1452282"/>
            <a:ext cx="348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FDEE22-8409-D056-1376-42EB7A1628E3}"/>
              </a:ext>
            </a:extLst>
          </p:cNvPr>
          <p:cNvSpPr txBox="1"/>
          <p:nvPr/>
        </p:nvSpPr>
        <p:spPr>
          <a:xfrm>
            <a:off x="6835588" y="1237849"/>
            <a:ext cx="2837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torch.Size([1, 32, 28, 28])</a:t>
            </a:r>
            <a:endParaRPr lang="ko-KR" alt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2CF5B9C-AF09-A157-F759-ACB63C126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841825"/>
              </p:ext>
            </p:extLst>
          </p:nvPr>
        </p:nvGraphicFramePr>
        <p:xfrm>
          <a:off x="1666874" y="2405040"/>
          <a:ext cx="442912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fig, axs = plt.subplots(4, 8, figsize=(15,8))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for i in range(4):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for j in range(8):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axs[i, j].imshow(feature_maps[0,i*8 + j,:,:])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axs[i, j].axis('off')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B5219E6-2DF1-428F-5360-2E288B0F30B6}"/>
              </a:ext>
            </a:extLst>
          </p:cNvPr>
          <p:cNvCxnSpPr/>
          <p:nvPr/>
        </p:nvCxnSpPr>
        <p:spPr>
          <a:xfrm>
            <a:off x="6228090" y="2823882"/>
            <a:ext cx="348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29BFAEF-960D-AD85-FBC2-7A009EFB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270" y="3489317"/>
            <a:ext cx="5729963" cy="29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753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244F1-FE3D-8EE7-2583-3281BBFC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00A845A-523E-76BA-8461-B52D0C36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(11)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FF11D9-2711-61C0-E2C0-A5A930B1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A605B49-4EDD-DA6E-DD48-9F6B293734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두 번째 합성곱 층이 만드는 특성 맵 그리기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합성곱 층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렐루 함수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풀링 층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합성곱 층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렐루 함수를 이어서 호출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1BB332F-D884-8B03-2E15-4DC1518FA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68D9709-1AB6-B580-51BB-B1EE157E7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531472"/>
              </p:ext>
            </p:extLst>
          </p:nvPr>
        </p:nvGraphicFramePr>
        <p:xfrm>
          <a:off x="1666875" y="1571640"/>
          <a:ext cx="442912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model.eval()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with torch.no_grad():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feature_maps = model.conv1(ankle_boot)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feature_maps = model.relu1(feature_maps)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feature_maps = model.pool1(feature_maps)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feature_maps = model.conv2(feature_maps)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feature_maps = model.relu2(feature_maps)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0487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B11FC-C4AA-032E-412B-B5B463F2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CB8DCB-AA99-0B7B-B6C8-7D621AEA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(12)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D693B6-AD64-95C9-E4E4-D03511AC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F896209-C4DE-1EAA-E40E-ACBA241E8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두 번째 합성곱 층이 만드는 특성 맵 그리기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층이 매우 깊다면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named_children ( )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메서드를 사용해 특정 이름을 가진 층까지만 호출하도록 코드를 작성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다음 코드는 모델의 층을 반복하여 호출하면서 층 이름이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r‘elu2’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인 경우 반복을 중지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63AD0DF-E8C5-3928-DF08-B6BCFAFF8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B503BC7-3FFC-F6E0-03E7-05EDADB75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94030"/>
              </p:ext>
            </p:extLst>
          </p:nvPr>
        </p:nvGraphicFramePr>
        <p:xfrm>
          <a:off x="1666875" y="1988503"/>
          <a:ext cx="4429125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model.eval()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x = ankle_boot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with torch.no_grad():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for name, layer in model.named_children():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x = layer(x)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if name == 'relu2’: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break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feature_maps = x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9704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F42E8-4F85-77A4-F0B4-10CD8C049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5AD25E-3592-FEF4-5AEE-C843973C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(12)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B7C0BC-2B0B-088E-391F-4BB93F53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9584D7E-90AB-49A7-1073-D817A36EA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두 번째 합성곱 층이 만드는 특성 맵 그리기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feature_maps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를 사용해 두 번째 합성곱 층이 만든 특성 맵 그리기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BAEA6377-2757-85E4-0318-27912FC392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452E4D2-38D8-3E60-5910-D3F4869CC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431174"/>
              </p:ext>
            </p:extLst>
          </p:nvPr>
        </p:nvGraphicFramePr>
        <p:xfrm>
          <a:off x="1666875" y="1619739"/>
          <a:ext cx="442912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fig, axs = plt.subplots(8, 8, figsize=(12,12))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for i in range(8):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for j in range(8):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axs[i, j].imshow(feature_maps[0,i*8 + j,:,:])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axs[i, j].axis('off')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7738A19-5E0D-3C48-306F-FC47CBCB6647}"/>
              </a:ext>
            </a:extLst>
          </p:cNvPr>
          <p:cNvCxnSpPr/>
          <p:nvPr/>
        </p:nvCxnSpPr>
        <p:spPr>
          <a:xfrm>
            <a:off x="6289812" y="2066925"/>
            <a:ext cx="291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7D0FC18-3007-8ACC-42AF-90EDDA5A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87" y="1619739"/>
            <a:ext cx="4540602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826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9C689-32CC-B993-E429-A52F40DB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6F813D8-8B00-ED88-214E-472817A6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자주하는 질문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D04C94-36DF-0993-1182-833704E9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ED2F611-B924-AB09-FDF3-E115307B5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이미지 분류 문제를 해결하기 위해 합성곱 신경망을 만들려고 할 때</a:t>
            </a:r>
            <a: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, </a:t>
            </a:r>
            <a:r>
              <a:rPr lang="ko-KR" altLang="en-US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합성곱 층을 몇 개나 쌓아야 할까</a:t>
            </a:r>
            <a: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?</a:t>
            </a:r>
          </a:p>
          <a:p>
            <a: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08-1</a:t>
            </a:r>
            <a:r>
              <a:rPr lang="ko-KR" altLang="en-US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절의 그림처럼 </a:t>
            </a:r>
            <a: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1</a:t>
            </a:r>
            <a:r>
              <a:rPr lang="ko-KR" altLang="en-US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차원 데이터에 적용할 수 있는 합성곱 층도 있나</a:t>
            </a:r>
            <a: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?</a:t>
            </a:r>
          </a:p>
          <a:p>
            <a: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08-2</a:t>
            </a:r>
            <a:r>
              <a:rPr lang="ko-KR" altLang="en-US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절에서 흑백 이미지에 차원을 추가한다는게 이해가 잘 안됨</a:t>
            </a:r>
            <a:b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</a:br>
            <a: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- </a:t>
            </a:r>
            <a:r>
              <a:rPr lang="ko-KR" altLang="en-US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그냥 </a:t>
            </a:r>
            <a: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28×28 </a:t>
            </a:r>
            <a:r>
              <a:rPr lang="ko-KR" altLang="en-US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이미지를 사용하면 안되나</a:t>
            </a:r>
            <a:r>
              <a:rPr lang="en-US" altLang="ko-KR" sz="1800" b="0" i="0" u="none" strike="noStrike" baseline="0">
                <a:solidFill>
                  <a:srgbClr val="221E1F"/>
                </a:solidFill>
                <a:latin typeface="+mn-ea"/>
                <a:ea typeface="+mn-ea"/>
              </a:rPr>
              <a:t>?</a:t>
            </a:r>
            <a:endParaRPr lang="ko-KR" altLang="en-US" sz="1800" b="0" i="0" u="none" strike="noStrike" baseline="0" dirty="0">
              <a:solidFill>
                <a:srgbClr val="221E1F"/>
              </a:solidFill>
              <a:latin typeface="+mn-ea"/>
              <a:ea typeface="+mn-ea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FEB7A8C-5636-C863-6E0D-C5D9D8B6E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5349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</a:t>
            </a:r>
            <a:r>
              <a:rPr lang="en-US" altLang="ko-KR" dirty="0"/>
              <a:t>(convolution)</a:t>
            </a:r>
            <a:endParaRPr lang="ko-KR" altLang="en-US" dirty="0"/>
          </a:p>
          <a:p>
            <a:pPr lvl="2"/>
            <a:r>
              <a:rPr lang="ko-KR" altLang="en-US" dirty="0"/>
              <a:t>합성곱의 동작 원리</a:t>
            </a:r>
            <a:endParaRPr lang="en-US" altLang="ko-KR" dirty="0"/>
          </a:p>
          <a:p>
            <a:pPr marL="1257300" lvl="2" indent="-342900">
              <a:buFont typeface="+mj-lt"/>
              <a:buAutoNum type="arabicParenR" startAt="4"/>
            </a:pPr>
            <a:r>
              <a:rPr lang="ko-KR" altLang="en-US" dirty="0"/>
              <a:t>첫 번째 합성곱에 사용된 가중치 </a:t>
            </a:r>
            <a:r>
              <a:rPr lang="en-US" altLang="ko-KR" dirty="0"/>
              <a:t>w1~w3</a:t>
            </a:r>
            <a:r>
              <a:rPr lang="ko-KR" altLang="en-US" dirty="0"/>
              <a:t>과 절편 </a:t>
            </a:r>
            <a:r>
              <a:rPr lang="en-US" altLang="ko-KR" dirty="0"/>
              <a:t>b</a:t>
            </a:r>
            <a:r>
              <a:rPr lang="ko-KR" altLang="en-US" dirty="0"/>
              <a:t>가 두 번째 합성곱에도 동일하게 사용됨</a:t>
            </a:r>
            <a:br>
              <a:rPr lang="en-US" altLang="ko-KR" dirty="0"/>
            </a:br>
            <a:r>
              <a:rPr lang="ko-KR" altLang="en-US" dirty="0"/>
              <a:t>이렇게 한 칸씩 아래로 이동하면서 출력을 만드는 것이 합성곱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C080E-1D3F-4DCE-A0D2-DB5E7217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2220963"/>
            <a:ext cx="4764200" cy="3839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10352B-DF7E-4DF4-A3FE-21094C58C447}"/>
              </a:ext>
            </a:extLst>
          </p:cNvPr>
          <p:cNvSpPr txBox="1"/>
          <p:nvPr/>
        </p:nvSpPr>
        <p:spPr>
          <a:xfrm>
            <a:off x="3605279" y="6059992"/>
            <a:ext cx="5961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뉴런의 가중치가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개이기 때문에 모두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8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개의 출력이 만들어짐</a:t>
            </a:r>
          </a:p>
        </p:txBody>
      </p:sp>
    </p:spTree>
    <p:extLst>
      <p:ext uri="{BB962C8B-B14F-4D97-AF65-F5344CB8AC3E}">
        <p14:creationId xmlns:p14="http://schemas.microsoft.com/office/powerpoint/2010/main" val="160396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21A5-75AB-71D5-D44A-89B89C4C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F0D8F08-E37C-7EE9-D464-56AF28F4F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</a:t>
            </a:r>
            <a:r>
              <a:rPr lang="en-US" altLang="ko-KR" dirty="0"/>
              <a:t>(convolution)</a:t>
            </a:r>
            <a:endParaRPr lang="ko-KR" altLang="en-US" dirty="0"/>
          </a:p>
          <a:p>
            <a:pPr lvl="2"/>
            <a:r>
              <a:rPr lang="ko-KR" altLang="en-US"/>
              <a:t>필터</a:t>
            </a:r>
            <a:r>
              <a:rPr lang="en-US" altLang="ko-KR"/>
              <a:t>(filter) </a:t>
            </a:r>
            <a:r>
              <a:rPr lang="ko-KR" altLang="en-US"/>
              <a:t>혹은 커널</a:t>
            </a:r>
            <a:r>
              <a:rPr lang="en-US" altLang="ko-KR"/>
              <a:t>(kernel)</a:t>
            </a:r>
            <a:endParaRPr lang="en-US" altLang="ko-KR" dirty="0"/>
          </a:p>
          <a:p>
            <a:pPr marL="1257300" lvl="2" indent="-342900">
              <a:buFont typeface="+mj-lt"/>
              <a:buAutoNum type="arabicParenR" startAt="5"/>
            </a:pPr>
            <a:r>
              <a:rPr lang="ko-KR" altLang="en-US"/>
              <a:t>밀집층의 뉴런은 입력 개수만큼 </a:t>
            </a:r>
            <a:r>
              <a:rPr lang="en-US" altLang="ko-KR"/>
              <a:t>10</a:t>
            </a:r>
            <a:r>
              <a:rPr lang="ko-KR" altLang="en-US"/>
              <a:t>개의 가중치를 가지고 </a:t>
            </a:r>
            <a:r>
              <a:rPr lang="en-US" altLang="ko-KR"/>
              <a:t>1</a:t>
            </a:r>
            <a:r>
              <a:rPr lang="ko-KR" altLang="en-US"/>
              <a:t>개의 출력을 만들지만</a:t>
            </a:r>
            <a:r>
              <a:rPr lang="en-US" altLang="ko-KR"/>
              <a:t>, </a:t>
            </a:r>
            <a:r>
              <a:rPr lang="ko-KR" altLang="en-US"/>
              <a:t>합성곱 층의 뉴런은 </a:t>
            </a:r>
            <a:r>
              <a:rPr lang="en-US" altLang="ko-KR"/>
              <a:t>3</a:t>
            </a:r>
            <a:r>
              <a:rPr lang="ko-KR" altLang="en-US"/>
              <a:t>개의 가중치를 가지고 </a:t>
            </a:r>
            <a:r>
              <a:rPr lang="en-US" altLang="ko-KR"/>
              <a:t>8</a:t>
            </a:r>
            <a:r>
              <a:rPr lang="ko-KR" altLang="en-US"/>
              <a:t>개의 출력을 만듦</a:t>
            </a:r>
            <a:br>
              <a:rPr lang="en-US" altLang="ko-KR"/>
            </a:br>
            <a:r>
              <a:rPr lang="ko-KR" altLang="en-US"/>
              <a:t>합성곱 신경망</a:t>
            </a:r>
            <a:r>
              <a:rPr lang="en-US" altLang="ko-KR"/>
              <a:t>(convolutional neural network, CNN)</a:t>
            </a:r>
            <a:r>
              <a:rPr lang="ko-KR" altLang="en-US"/>
              <a:t>에서는 완전 연결 신경망과 달리 뉴런을 필터</a:t>
            </a:r>
            <a:r>
              <a:rPr lang="en-US" altLang="ko-KR"/>
              <a:t>(filter) </a:t>
            </a:r>
            <a:r>
              <a:rPr lang="ko-KR" altLang="en-US"/>
              <a:t>혹은 커널</a:t>
            </a:r>
            <a:r>
              <a:rPr lang="en-US" altLang="ko-KR"/>
              <a:t>(kernel)</a:t>
            </a:r>
            <a:r>
              <a:rPr lang="ko-KR" altLang="en-US"/>
              <a:t>이라고 부름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C0DFCD1-2092-176C-9F21-0B03C7DB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C93DAE-55B8-52B1-1A7E-A8E14DA5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B8DC32E-8FBB-A4BF-A074-9392EFADAF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F18B6-7357-AE20-A026-99BD9B98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890218"/>
            <a:ext cx="34290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5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</a:t>
            </a:r>
            <a:r>
              <a:rPr lang="en-US" altLang="ko-KR" dirty="0"/>
              <a:t>(convolution)</a:t>
            </a:r>
            <a:endParaRPr lang="ko-KR" altLang="en-US" dirty="0"/>
          </a:p>
          <a:p>
            <a:pPr lvl="2"/>
            <a:r>
              <a:rPr lang="ko-KR" altLang="en-US"/>
              <a:t>합성곱의 </a:t>
            </a:r>
            <a:r>
              <a:rPr lang="ko-KR" altLang="en-US" dirty="0"/>
              <a:t>장점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차원이 아니라 </a:t>
            </a:r>
            <a:r>
              <a:rPr lang="en-US" altLang="ko-KR" dirty="0"/>
              <a:t>2</a:t>
            </a:r>
            <a:r>
              <a:rPr lang="ko-KR" altLang="en-US" dirty="0"/>
              <a:t>차원 입력에도 적용 가능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B4EFB-41D2-4CD7-804E-D9957FAAE084}"/>
              </a:ext>
            </a:extLst>
          </p:cNvPr>
          <p:cNvSpPr txBox="1"/>
          <p:nvPr/>
        </p:nvSpPr>
        <p:spPr>
          <a:xfrm>
            <a:off x="3752850" y="5474341"/>
            <a:ext cx="49593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※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여기서는 케라스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API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와 이름을 맞추어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다음과 같이 사용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717550" indent="-90488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커널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 입력에 곱하는 가중치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717550" indent="-90488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필터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 뉴런 개수를 표현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223692-BB13-47D7-81F0-D3B9C3ED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2171230"/>
            <a:ext cx="7369175" cy="30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2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</a:t>
            </a:r>
            <a:r>
              <a:rPr lang="en-US" altLang="ko-KR" dirty="0"/>
              <a:t>(convolution)</a:t>
            </a:r>
            <a:endParaRPr lang="ko-KR" altLang="en-US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/>
              <a:t>왼쪽 위 모서리에서부터 합성곱을 시작</a:t>
            </a:r>
            <a:r>
              <a:rPr lang="en-US" altLang="ko-KR" dirty="0"/>
              <a:t>, </a:t>
            </a:r>
            <a:r>
              <a:rPr lang="ko-KR" altLang="en-US" dirty="0"/>
              <a:t>입력의 </a:t>
            </a:r>
            <a:r>
              <a:rPr lang="en-US" altLang="ko-KR" dirty="0"/>
              <a:t>9</a:t>
            </a:r>
            <a:r>
              <a:rPr lang="ko-KR" altLang="en-US" dirty="0"/>
              <a:t>개 원소와 커널의 </a:t>
            </a:r>
            <a:r>
              <a:rPr lang="en-US" altLang="ko-KR" dirty="0"/>
              <a:t>9</a:t>
            </a:r>
            <a:r>
              <a:rPr lang="ko-KR" altLang="en-US" dirty="0"/>
              <a:t>개 가중치를 곱한 후 </a:t>
            </a:r>
            <a:r>
              <a:rPr lang="en-US" altLang="ko-KR" dirty="0"/>
              <a:t>(</a:t>
            </a:r>
            <a:r>
              <a:rPr lang="ko-KR" altLang="en-US" dirty="0"/>
              <a:t>물론 여기에서도 절편을 더함</a:t>
            </a:r>
            <a:r>
              <a:rPr lang="en-US" altLang="ko-KR" dirty="0"/>
              <a:t>) 1</a:t>
            </a:r>
            <a:r>
              <a:rPr lang="ko-KR" altLang="en-US" dirty="0"/>
              <a:t>개의 출력을 생성</a:t>
            </a:r>
            <a:endParaRPr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/>
              <a:t>필터가 오른쪽으로 한 칸 이동하여 합성곱을 또 수행</a:t>
            </a:r>
            <a:r>
              <a:rPr lang="en-US" altLang="ko-KR" dirty="0"/>
              <a:t>. </a:t>
            </a:r>
            <a:r>
              <a:rPr lang="ko-KR" altLang="en-US" dirty="0"/>
              <a:t>입력의 너비가 </a:t>
            </a:r>
            <a:r>
              <a:rPr lang="en-US" altLang="ko-KR" dirty="0"/>
              <a:t>4</a:t>
            </a:r>
            <a:r>
              <a:rPr lang="ko-KR" altLang="en-US" dirty="0"/>
              <a:t>이므로 더 이상 오른쪽으로 한 칸 이동할 수 없음</a:t>
            </a:r>
            <a:endParaRPr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/>
              <a:t>아래로 한 칸 이동한 다음 다시 왼쪽에서부터 합성곱을 수행</a:t>
            </a:r>
            <a:endParaRPr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/>
              <a:t>다시 오른쪽으로 한 칸 이동</a:t>
            </a:r>
            <a:endParaRPr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lang="ko-KR" altLang="en-US" dirty="0"/>
              <a:t>필터는 모두 </a:t>
            </a:r>
            <a:r>
              <a:rPr lang="en-US" altLang="ko-KR" dirty="0"/>
              <a:t>4</a:t>
            </a:r>
            <a:r>
              <a:rPr lang="ko-KR" altLang="en-US" dirty="0"/>
              <a:t>번 이동할 수 있기 때문에 </a:t>
            </a:r>
            <a:r>
              <a:rPr lang="en-US" altLang="ko-KR" dirty="0"/>
              <a:t>4</a:t>
            </a:r>
            <a:r>
              <a:rPr lang="ko-KR" altLang="en-US" dirty="0"/>
              <a:t>개의 출력을 생성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5608D-E46B-4AC5-973F-B39CA2FF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3741285"/>
            <a:ext cx="9424987" cy="25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</a:t>
            </a:r>
            <a:r>
              <a:rPr lang="en-US" altLang="ko-KR" dirty="0"/>
              <a:t>(convolution)</a:t>
            </a:r>
            <a:endParaRPr lang="ko-KR" altLang="en-US" dirty="0"/>
          </a:p>
          <a:p>
            <a:pPr lvl="2"/>
            <a:r>
              <a:rPr lang="ko-KR" altLang="en-US" dirty="0"/>
              <a:t>특성 맵</a:t>
            </a:r>
            <a:r>
              <a:rPr lang="en-US" altLang="ko-KR" dirty="0"/>
              <a:t>(feature map): </a:t>
            </a:r>
            <a:r>
              <a:rPr lang="ko-KR" altLang="en-US" dirty="0"/>
              <a:t>합성곱 계산을 통해 얻은 출력</a:t>
            </a:r>
          </a:p>
          <a:p>
            <a:pPr lvl="2"/>
            <a:r>
              <a:rPr lang="ko-KR" altLang="en-US" dirty="0"/>
              <a:t>앞에서 </a:t>
            </a:r>
            <a:r>
              <a:rPr lang="en-US" altLang="ko-KR" dirty="0"/>
              <a:t>4</a:t>
            </a:r>
            <a:r>
              <a:rPr lang="ko-KR" altLang="en-US" dirty="0"/>
              <a:t>개의 출력을 필터가 입력에 놓인 위치에 맞게 </a:t>
            </a:r>
            <a:r>
              <a:rPr lang="en-US" altLang="ko-KR" dirty="0"/>
              <a:t>2</a:t>
            </a:r>
            <a:r>
              <a:rPr lang="ko-KR" altLang="en-US" dirty="0"/>
              <a:t>차원으로 배치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즉 왼쪽 위</a:t>
            </a:r>
            <a:r>
              <a:rPr lang="en-US" altLang="ko-KR" dirty="0"/>
              <a:t>, </a:t>
            </a:r>
            <a:r>
              <a:rPr lang="ko-KR" altLang="en-US" dirty="0"/>
              <a:t>오른쪽 위</a:t>
            </a:r>
            <a:r>
              <a:rPr lang="en-US" altLang="ko-KR" dirty="0"/>
              <a:t>, </a:t>
            </a:r>
            <a:r>
              <a:rPr lang="ko-KR" altLang="en-US" dirty="0"/>
              <a:t>왼쪽 아래</a:t>
            </a:r>
            <a:r>
              <a:rPr lang="en-US" altLang="ko-KR" dirty="0"/>
              <a:t>, </a:t>
            </a:r>
            <a:r>
              <a:rPr lang="ko-KR" altLang="en-US" dirty="0"/>
              <a:t>오른쪽 아래 모두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/>
              <a:t>위치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90134-5274-4F9B-BBC2-30B3690A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809152"/>
            <a:ext cx="8075612" cy="29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</a:t>
            </a:r>
            <a:r>
              <a:rPr lang="en-US" altLang="ko-KR" dirty="0"/>
              <a:t>(convolution)</a:t>
            </a:r>
            <a:endParaRPr lang="ko-KR" altLang="en-US" dirty="0"/>
          </a:p>
          <a:p>
            <a:pPr lvl="2"/>
            <a:r>
              <a:rPr lang="ko-KR" altLang="en-US" dirty="0"/>
              <a:t>여러 개의 필터를 사용하면 만들어진 특성 맵은 순서대로 차곡차곡 쌓임</a:t>
            </a:r>
            <a:endParaRPr lang="en-US" altLang="ko-KR" dirty="0"/>
          </a:p>
          <a:p>
            <a:pPr lvl="2"/>
            <a:r>
              <a:rPr lang="en-US" altLang="ko-KR" dirty="0"/>
              <a:t>(2, 2) </a:t>
            </a:r>
            <a:r>
              <a:rPr lang="ko-KR" altLang="en-US" dirty="0"/>
              <a:t>크기의 특성 맵을 쌓으면 </a:t>
            </a:r>
            <a:r>
              <a:rPr lang="en-US" altLang="ko-KR" dirty="0"/>
              <a:t>3</a:t>
            </a:r>
            <a:r>
              <a:rPr lang="ko-KR" altLang="en-US" dirty="0"/>
              <a:t>차원 배열이 되고</a:t>
            </a:r>
            <a:r>
              <a:rPr lang="en-US" altLang="ko-KR" dirty="0"/>
              <a:t>, </a:t>
            </a:r>
            <a:r>
              <a:rPr lang="ko-KR" altLang="en-US" dirty="0"/>
              <a:t>다음 그림에서는 </a:t>
            </a:r>
            <a:r>
              <a:rPr lang="en-US" altLang="ko-KR" dirty="0"/>
              <a:t>3</a:t>
            </a:r>
            <a:r>
              <a:rPr lang="ko-KR" altLang="en-US" dirty="0"/>
              <a:t>개의 필터를 사용했기 때문에 </a:t>
            </a:r>
            <a:r>
              <a:rPr lang="en-US" altLang="ko-KR" dirty="0"/>
              <a:t>(2, 2, 3) </a:t>
            </a:r>
            <a:r>
              <a:rPr lang="ko-KR" altLang="en-US" dirty="0"/>
              <a:t>크기의 </a:t>
            </a:r>
            <a:r>
              <a:rPr lang="en-US" altLang="ko-KR" dirty="0"/>
              <a:t>3</a:t>
            </a:r>
            <a:r>
              <a:rPr lang="ko-KR" altLang="en-US" dirty="0"/>
              <a:t>차원 배열이 됨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F055D-7DC6-43A2-3D62-F3392556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2319337"/>
            <a:ext cx="6689256" cy="39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5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케라스 합성곱 층</a:t>
            </a:r>
          </a:p>
          <a:p>
            <a:pPr lvl="2"/>
            <a:r>
              <a:rPr lang="ko-KR" altLang="en-US" dirty="0"/>
              <a:t>케라스의 합성곱 층은 </a:t>
            </a:r>
            <a:r>
              <a:rPr lang="en-US" altLang="ko-KR" dirty="0" err="1"/>
              <a:t>keras.layers</a:t>
            </a:r>
            <a:r>
              <a:rPr lang="en-US" altLang="ko-KR" dirty="0"/>
              <a:t> </a:t>
            </a:r>
            <a:r>
              <a:rPr lang="ko-KR" altLang="en-US" dirty="0"/>
              <a:t>패키지 아래 클래스로 구현</a:t>
            </a:r>
            <a:endParaRPr lang="en-US" altLang="ko-KR" dirty="0"/>
          </a:p>
          <a:p>
            <a:pPr lvl="2"/>
            <a:r>
              <a:rPr lang="ko-KR" altLang="en-US" dirty="0"/>
              <a:t>입력 위를 </a:t>
            </a:r>
            <a:r>
              <a:rPr lang="en-US" altLang="ko-KR" dirty="0"/>
              <a:t>(</a:t>
            </a:r>
            <a:r>
              <a:rPr lang="ko-KR" altLang="en-US" dirty="0"/>
              <a:t>왼쪽에서 오른쪽으로</a:t>
            </a:r>
            <a:r>
              <a:rPr lang="en-US" altLang="ko-KR" dirty="0"/>
              <a:t>, </a:t>
            </a:r>
            <a:r>
              <a:rPr lang="ko-KR" altLang="en-US" dirty="0"/>
              <a:t>위에서 아래로</a:t>
            </a:r>
            <a:r>
              <a:rPr lang="en-US" altLang="ko-KR" dirty="0"/>
              <a:t>) </a:t>
            </a:r>
            <a:r>
              <a:rPr lang="ko-KR" altLang="en-US" dirty="0"/>
              <a:t>이동하는 합성곱은 </a:t>
            </a:r>
            <a:r>
              <a:rPr lang="en-US" altLang="ko-KR" dirty="0"/>
              <a:t>Conv2D </a:t>
            </a:r>
            <a:r>
              <a:rPr lang="ko-KR" altLang="en-US"/>
              <a:t>클래스로 제공</a:t>
            </a:r>
            <a:endParaRPr lang="en-US" altLang="ko-KR"/>
          </a:p>
          <a:p>
            <a:pPr lvl="2"/>
            <a:r>
              <a:rPr lang="ko-KR" altLang="en-US"/>
              <a:t>필터의 개수와 커널의 크기는 반드시 지정해야 하는 매개변수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1B1575-DDAA-47A4-9D36-FBB444126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499546"/>
              </p:ext>
            </p:extLst>
          </p:nvPr>
        </p:nvGraphicFramePr>
        <p:xfrm>
          <a:off x="1666875" y="2633606"/>
          <a:ext cx="62801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keras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keras.layers.Conv2D(10, kernel_size=(3, 3), activation='relu')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94F07C-B75C-4669-B4F4-9CD6DE8679B6}"/>
              </a:ext>
            </a:extLst>
          </p:cNvPr>
          <p:cNvCxnSpPr>
            <a:cxnSpLocks/>
          </p:cNvCxnSpPr>
          <p:nvPr/>
        </p:nvCxnSpPr>
        <p:spPr>
          <a:xfrm flipV="1">
            <a:off x="3505200" y="3254936"/>
            <a:ext cx="0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A831B2-B19A-4380-8E8E-F0D3C408D5F7}"/>
              </a:ext>
            </a:extLst>
          </p:cNvPr>
          <p:cNvCxnSpPr>
            <a:cxnSpLocks/>
          </p:cNvCxnSpPr>
          <p:nvPr/>
        </p:nvCxnSpPr>
        <p:spPr>
          <a:xfrm flipV="1">
            <a:off x="4457700" y="3254936"/>
            <a:ext cx="0" cy="50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D7B7B5-4206-43AC-92DF-23A79D40F72D}"/>
              </a:ext>
            </a:extLst>
          </p:cNvPr>
          <p:cNvCxnSpPr>
            <a:cxnSpLocks/>
          </p:cNvCxnSpPr>
          <p:nvPr/>
        </p:nvCxnSpPr>
        <p:spPr>
          <a:xfrm flipV="1">
            <a:off x="5638800" y="3254936"/>
            <a:ext cx="0" cy="27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BE39D7-7348-485D-B5CC-383A56DDBC77}"/>
              </a:ext>
            </a:extLst>
          </p:cNvPr>
          <p:cNvSpPr txBox="1"/>
          <p:nvPr/>
        </p:nvSpPr>
        <p:spPr>
          <a:xfrm>
            <a:off x="3033756" y="4259806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필터 개수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030BD5-291F-41DA-8FE5-2ED5B00096DA}"/>
              </a:ext>
            </a:extLst>
          </p:cNvPr>
          <p:cNvSpPr txBox="1"/>
          <p:nvPr/>
        </p:nvSpPr>
        <p:spPr>
          <a:xfrm>
            <a:off x="3986256" y="3818082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accent1">
                    <a:lumMod val="50000"/>
                  </a:schemeClr>
                </a:solidFill>
              </a:rPr>
              <a:t>커널 크기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CE680-392C-400C-A9EF-0307E5A261FC}"/>
              </a:ext>
            </a:extLst>
          </p:cNvPr>
          <p:cNvSpPr txBox="1"/>
          <p:nvPr/>
        </p:nvSpPr>
        <p:spPr>
          <a:xfrm>
            <a:off x="5134531" y="3546493"/>
            <a:ext cx="112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accent1">
                    <a:lumMod val="50000"/>
                  </a:schemeClr>
                </a:solidFill>
              </a:rPr>
              <a:t>활성화 함수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07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패딩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(padding)</a:t>
            </a:r>
            <a:r>
              <a:rPr lang="ko-KR" altLang="en-US" dirty="0">
                <a:latin typeface="+mn-ea"/>
                <a:ea typeface="+mn-ea"/>
              </a:rPr>
              <a:t>과 스트라이드</a:t>
            </a:r>
            <a:r>
              <a:rPr lang="en-US" altLang="ko-KR" dirty="0">
                <a:latin typeface="+mn-ea"/>
                <a:ea typeface="+mn-ea"/>
              </a:rPr>
              <a:t>(stride)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커널 크기는 </a:t>
            </a:r>
            <a:r>
              <a:rPr lang="en-US" altLang="ko-KR" dirty="0">
                <a:latin typeface="+mn-ea"/>
                <a:ea typeface="+mn-ea"/>
              </a:rPr>
              <a:t>(3, 3)</a:t>
            </a:r>
            <a:r>
              <a:rPr lang="ko-KR" altLang="en-US" dirty="0">
                <a:latin typeface="+mn-ea"/>
                <a:ea typeface="+mn-ea"/>
              </a:rPr>
              <a:t>으로 그대로 두고 출력의 크기를 입력과 동일하게 </a:t>
            </a:r>
            <a:r>
              <a:rPr lang="en-US" altLang="ko-KR" dirty="0">
                <a:latin typeface="+mn-ea"/>
                <a:ea typeface="+mn-ea"/>
              </a:rPr>
              <a:t>(4, 4)</a:t>
            </a:r>
            <a:r>
              <a:rPr lang="ko-KR" altLang="en-US" dirty="0">
                <a:latin typeface="+mn-ea"/>
                <a:ea typeface="+mn-ea"/>
              </a:rPr>
              <a:t>로 </a:t>
            </a:r>
            <a:r>
              <a:rPr lang="ko-KR" altLang="en-US">
                <a:latin typeface="+mn-ea"/>
                <a:ea typeface="+mn-ea"/>
              </a:rPr>
              <a:t>만들려면</a:t>
            </a:r>
            <a:r>
              <a:rPr lang="en-US" altLang="ko-KR">
                <a:latin typeface="+mn-ea"/>
                <a:ea typeface="+mn-ea"/>
              </a:rPr>
              <a:t>?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6BA9BE-2682-00D0-8E5C-D7DD071A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28" y="2141785"/>
            <a:ext cx="2305050" cy="2076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2FB320-7533-6540-31D4-1531FFC9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90" y="1694329"/>
            <a:ext cx="4672004" cy="52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8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44BED-2996-A5D2-1CDC-25A13953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47BF01D-D79E-5FF7-9002-995987921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패딩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(padding)</a:t>
            </a:r>
            <a:r>
              <a:rPr lang="ko-KR" altLang="en-US" dirty="0">
                <a:latin typeface="+mn-ea"/>
                <a:ea typeface="+mn-ea"/>
              </a:rPr>
              <a:t>과 스트라이드</a:t>
            </a:r>
            <a:r>
              <a:rPr lang="en-US" altLang="ko-KR" dirty="0">
                <a:latin typeface="+mn-ea"/>
                <a:ea typeface="+mn-ea"/>
              </a:rPr>
              <a:t>(stride)</a:t>
            </a:r>
          </a:p>
          <a:p>
            <a:pPr lvl="2"/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패딩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입력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배열의 주위를 가상의 원소로 채우는 것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실제 입력값이 아니기 때문에 패딩은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으로 채움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세임 패딩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(same padding):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입력과 특성 맵의 크기를 동일하게 만들기 위해 입력 주위에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으로 패딩 하는 것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밸리드 패딩</a:t>
            </a:r>
            <a:r>
              <a:rPr lang="en-US" altLang="ko-KR" dirty="0">
                <a:latin typeface="+mn-ea"/>
                <a:ea typeface="+mn-ea"/>
              </a:rPr>
              <a:t>(valid padding): </a:t>
            </a:r>
            <a:r>
              <a:rPr lang="ko-KR" altLang="en-US" dirty="0">
                <a:latin typeface="+mn-ea"/>
                <a:ea typeface="+mn-ea"/>
              </a:rPr>
              <a:t>패딩 없이 순수한 입력 배열에서만 합성곱을 하여 특성 맵을 만드는 경우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패딩을 하지 않을 경우 중앙부와 모서리 픽셀이 합성곱에 참여하는 비율은 크게 차이남</a:t>
            </a:r>
            <a:r>
              <a:rPr lang="en-US" altLang="ko-KR" dirty="0">
                <a:latin typeface="+mn-ea"/>
                <a:ea typeface="+mn-ea"/>
              </a:rPr>
              <a:t>(4:1)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- 1</a:t>
            </a:r>
            <a:r>
              <a:rPr lang="ko-KR" altLang="en-US" dirty="0">
                <a:latin typeface="+mn-ea"/>
                <a:ea typeface="+mn-ea"/>
              </a:rPr>
              <a:t>픽셀을 패딩 하면 이 차이는 크게 줄어듬</a:t>
            </a:r>
            <a:r>
              <a:rPr lang="en-US" altLang="ko-KR" dirty="0">
                <a:latin typeface="+mn-ea"/>
                <a:ea typeface="+mn-ea"/>
              </a:rPr>
              <a:t>(9:4)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만약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픽셀을 패딩 하면 중앙부와 모서리 픽셀이 합성곱에 참여하는 비율이 동일해짐</a:t>
            </a:r>
            <a:r>
              <a:rPr lang="en-US" altLang="ko-KR" dirty="0">
                <a:latin typeface="+mn-ea"/>
                <a:ea typeface="+mn-ea"/>
              </a:rPr>
              <a:t>(1:1).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19F0DCE-8E29-8F50-5D75-3B48CD1D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BE5916-F809-AD7A-D054-CF5274BF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4003FE3E-718E-AA2C-FD72-65EFBCB976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78DD4-CE21-7FE7-E5F4-FE8C60BFC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40" y="3384066"/>
            <a:ext cx="5029200" cy="2838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861CBC-4738-A19B-FFF8-84915493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484" y="3443907"/>
            <a:ext cx="2999141" cy="27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26A324-7C5E-8CB1-41C7-34BFAA3ABAF5}"/>
              </a:ext>
            </a:extLst>
          </p:cNvPr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65000"/>
              <a:alpha val="30196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3362D23-A774-4433-9ACD-C201DD15AB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7502D5-0DE6-43F9-8F2E-D2C7BA7481E7}"/>
              </a:ext>
            </a:extLst>
          </p:cNvPr>
          <p:cNvSpPr/>
          <p:nvPr/>
        </p:nvSpPr>
        <p:spPr>
          <a:xfrm>
            <a:off x="4976031" y="963877"/>
            <a:ext cx="671569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altLang="ko-KR" dirty="0"/>
          </a:p>
          <a:p>
            <a:r>
              <a:rPr lang="ko-KR" altLang="en-US" b="1" dirty="0"/>
              <a:t>지은이 </a:t>
            </a:r>
            <a:r>
              <a:rPr lang="en-US" altLang="ko-KR" b="1" dirty="0"/>
              <a:t>/ </a:t>
            </a:r>
            <a:r>
              <a:rPr lang="ko-KR" altLang="en-US" b="1" dirty="0"/>
              <a:t>박해선</a:t>
            </a:r>
          </a:p>
          <a:p>
            <a:endParaRPr lang="en-US" altLang="ko-KR" sz="1600" dirty="0">
              <a:latin typeface="+mn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기계공학을 전공했으나 졸업 후엔 줄곧 코드를 읽고 쓰는 일을 했다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2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머신러닝과 딥러닝에 관한 책을 집필하고 번역하면서 소프트웨어와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과학의 경계를 흥미롭게 탐험하고 있다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2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『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핸즈온 머신러닝 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』(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한빛미디어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2020)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포함해서 여러 권의 머신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러닝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딥러닝 책을 우리말로 옮겼고 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『Do it! 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딥러닝 입문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』(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이지스퍼블리싱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2019)</a:t>
            </a:r>
            <a:r>
              <a:rPr lang="ko-KR" alt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집필했다</a:t>
            </a:r>
            <a:r>
              <a:rPr lang="en-US" alt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200"/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B9CD8643-6326-770C-6AAB-E398A456B4D2}"/>
              </a:ext>
            </a:extLst>
          </p:cNvPr>
          <p:cNvSpPr txBox="1"/>
          <p:nvPr/>
        </p:nvSpPr>
        <p:spPr>
          <a:xfrm>
            <a:off x="838200" y="5308662"/>
            <a:ext cx="9249847" cy="89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•"/>
            </a:pPr>
            <a:r>
              <a:rPr lang="ko-KR" sz="1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교재의 모든 코드는 웹 브라우저에서 파이썬 코드를 실행할 수 있는 구글 코랩(Colab)을 사용하여 작성했습니다.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400"/>
              <a:buFont typeface="Arial"/>
              <a:buChar char="•"/>
            </a:pPr>
            <a:r>
              <a:rPr lang="ko-KR" sz="1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사용할 실습 환경은 네트워크에 연결된 컴퓨터와 구글 계정입니다.</a:t>
            </a:r>
            <a:endParaRPr sz="1400" b="1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EBFDA5-329E-5189-286E-68DD2B3008DF}"/>
              </a:ext>
            </a:extLst>
          </p:cNvPr>
          <p:cNvCxnSpPr/>
          <p:nvPr/>
        </p:nvCxnSpPr>
        <p:spPr>
          <a:xfrm>
            <a:off x="4654296" y="2057400"/>
            <a:ext cx="0" cy="2743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737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패딩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(padding)</a:t>
            </a:r>
            <a:r>
              <a:rPr lang="ko-KR" altLang="en-US" dirty="0">
                <a:latin typeface="+mn-ea"/>
                <a:ea typeface="+mn-ea"/>
              </a:rPr>
              <a:t>과 스트라이드</a:t>
            </a:r>
            <a:r>
              <a:rPr lang="en-US" altLang="ko-KR" dirty="0">
                <a:latin typeface="+mn-ea"/>
                <a:ea typeface="+mn-ea"/>
              </a:rPr>
              <a:t>(stride)</a:t>
            </a:r>
          </a:p>
          <a:p>
            <a:pPr lvl="2"/>
            <a:r>
              <a:rPr lang="en-US" altLang="ko-KR">
                <a:latin typeface="+mn-ea"/>
                <a:ea typeface="+mn-ea"/>
              </a:rPr>
              <a:t>(4, 4)</a:t>
            </a:r>
            <a:r>
              <a:rPr lang="ko-KR" altLang="en-US">
                <a:latin typeface="+mn-ea"/>
                <a:ea typeface="+mn-ea"/>
              </a:rPr>
              <a:t>에서 커널 크기가 </a:t>
            </a:r>
            <a:r>
              <a:rPr lang="en-US" altLang="ko-KR">
                <a:latin typeface="+mn-ea"/>
                <a:ea typeface="+mn-ea"/>
              </a:rPr>
              <a:t>(3, 3)</a:t>
            </a:r>
            <a:r>
              <a:rPr lang="ko-KR" altLang="en-US">
                <a:latin typeface="+mn-ea"/>
                <a:ea typeface="+mn-ea"/>
              </a:rPr>
              <a:t>일 때 </a:t>
            </a:r>
            <a:r>
              <a:rPr lang="en-US" altLang="ko-KR">
                <a:latin typeface="+mn-ea"/>
                <a:ea typeface="+mn-ea"/>
              </a:rPr>
              <a:t>a, b, c</a:t>
            </a:r>
            <a:r>
              <a:rPr lang="ko-KR" altLang="en-US">
                <a:latin typeface="+mn-ea"/>
                <a:ea typeface="+mn-ea"/>
              </a:rPr>
              <a:t>가 각각 몇 번 합성곱에 참여하나</a:t>
            </a:r>
            <a:r>
              <a:rPr lang="en-US" altLang="ko-KR">
                <a:latin typeface="+mn-ea"/>
                <a:ea typeface="+mn-ea"/>
              </a:rPr>
              <a:t>? </a:t>
            </a:r>
            <a:r>
              <a:rPr lang="ko-KR" altLang="en-US">
                <a:latin typeface="+mn-ea"/>
                <a:ea typeface="+mn-ea"/>
              </a:rPr>
              <a:t>각각 </a:t>
            </a:r>
            <a:r>
              <a:rPr lang="en-US" altLang="ko-KR">
                <a:latin typeface="+mn-ea"/>
                <a:ea typeface="+mn-ea"/>
              </a:rPr>
              <a:t>4, 2, 1</a:t>
            </a:r>
            <a:r>
              <a:rPr lang="ko-KR" altLang="en-US">
                <a:latin typeface="+mn-ea"/>
                <a:ea typeface="+mn-ea"/>
              </a:rPr>
              <a:t>번씩 참여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패딩을 준 </a:t>
            </a:r>
            <a:r>
              <a:rPr lang="en-US" altLang="ko-KR">
                <a:latin typeface="+mn-ea"/>
                <a:ea typeface="+mn-ea"/>
              </a:rPr>
              <a:t>(6, 6)</a:t>
            </a:r>
            <a:r>
              <a:rPr lang="ko-KR" altLang="en-US">
                <a:latin typeface="+mn-ea"/>
                <a:ea typeface="+mn-ea"/>
              </a:rPr>
              <a:t>에서 커널 크기가 </a:t>
            </a:r>
            <a:r>
              <a:rPr lang="en-US" altLang="ko-KR">
                <a:latin typeface="+mn-ea"/>
                <a:ea typeface="+mn-ea"/>
              </a:rPr>
              <a:t>(3, 3)</a:t>
            </a:r>
            <a:r>
              <a:rPr lang="ko-KR" altLang="en-US">
                <a:latin typeface="+mn-ea"/>
                <a:ea typeface="+mn-ea"/>
              </a:rPr>
              <a:t>일 때 </a:t>
            </a:r>
            <a:r>
              <a:rPr lang="en-US" altLang="ko-KR">
                <a:latin typeface="+mn-ea"/>
                <a:ea typeface="+mn-ea"/>
              </a:rPr>
              <a:t>a, b, c</a:t>
            </a:r>
            <a:r>
              <a:rPr lang="ko-KR" altLang="en-US">
                <a:latin typeface="+mn-ea"/>
                <a:ea typeface="+mn-ea"/>
              </a:rPr>
              <a:t>는 합성곱에 몇 번 참여하나</a:t>
            </a:r>
            <a:r>
              <a:rPr lang="en-US" altLang="ko-KR">
                <a:latin typeface="+mn-ea"/>
                <a:ea typeface="+mn-ea"/>
              </a:rPr>
              <a:t>? 9, 6, 4</a:t>
            </a:r>
            <a:r>
              <a:rPr lang="ko-KR" altLang="en-US">
                <a:latin typeface="+mn-ea"/>
                <a:ea typeface="+mn-ea"/>
              </a:rPr>
              <a:t>번씩 참여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EF23B9-1A77-FA83-4DC1-14422767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03" y="1654612"/>
            <a:ext cx="4629150" cy="971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C39180-398B-3D3C-56A5-111C6234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52" y="3067681"/>
            <a:ext cx="3877235" cy="32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96CC-A2DB-595B-AB65-8D5150D5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50FC427-607B-7A7D-AC48-159DA4725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패딩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(padding)</a:t>
            </a:r>
            <a:r>
              <a:rPr lang="ko-KR" altLang="en-US" dirty="0">
                <a:latin typeface="+mn-ea"/>
                <a:ea typeface="+mn-ea"/>
              </a:rPr>
              <a:t>과 스트라이드</a:t>
            </a:r>
            <a:r>
              <a:rPr lang="en-US" altLang="ko-KR" dirty="0">
                <a:latin typeface="+mn-ea"/>
                <a:ea typeface="+mn-ea"/>
              </a:rPr>
              <a:t>(stride)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케라스 </a:t>
            </a:r>
            <a:r>
              <a:rPr lang="en-US" altLang="ko-KR" dirty="0">
                <a:latin typeface="+mn-ea"/>
                <a:ea typeface="+mn-ea"/>
              </a:rPr>
              <a:t>Conv2D </a:t>
            </a:r>
            <a:r>
              <a:rPr lang="ko-KR" altLang="en-US" dirty="0">
                <a:latin typeface="+mn-ea"/>
                <a:ea typeface="+mn-ea"/>
              </a:rPr>
              <a:t>클래스에서는 </a:t>
            </a:r>
            <a:r>
              <a:rPr lang="en-US" altLang="ko-KR" dirty="0">
                <a:latin typeface="+mn-ea"/>
                <a:ea typeface="+mn-ea"/>
              </a:rPr>
              <a:t>padding </a:t>
            </a:r>
            <a:r>
              <a:rPr lang="ko-KR" altLang="en-US" dirty="0">
                <a:latin typeface="+mn-ea"/>
                <a:ea typeface="+mn-ea"/>
              </a:rPr>
              <a:t>매개변수로 패딩을 지정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기본값은 ‘</a:t>
            </a:r>
            <a:r>
              <a:rPr lang="en-US" altLang="ko-KR" dirty="0">
                <a:latin typeface="+mn-ea"/>
                <a:ea typeface="+mn-ea"/>
              </a:rPr>
              <a:t>valid’</a:t>
            </a:r>
            <a:r>
              <a:rPr lang="ko-KR" altLang="en-US" dirty="0">
                <a:latin typeface="+mn-ea"/>
                <a:ea typeface="+mn-ea"/>
              </a:rPr>
              <a:t>로 밸리드 패딩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세임 패딩을 사용하려면 ‘</a:t>
            </a:r>
            <a:r>
              <a:rPr lang="en-US" altLang="ko-KR" dirty="0">
                <a:latin typeface="+mn-ea"/>
                <a:ea typeface="+mn-ea"/>
              </a:rPr>
              <a:t>same’</a:t>
            </a:r>
            <a:r>
              <a:rPr lang="ko-KR" altLang="en-US" dirty="0">
                <a:latin typeface="+mn-ea"/>
                <a:ea typeface="+mn-ea"/>
              </a:rPr>
              <a:t>으로 지정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스트라이드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합성곱 연산에서 이동의 크기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FA34AD-1898-DAB8-08F9-D739EDA4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B6EC22-6C97-34DB-07F1-69302490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A39236B-EB30-6511-79D5-FDFC06DA18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44402-5592-B8EA-3B42-E7B2684FE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538112"/>
              </p:ext>
            </p:extLst>
          </p:nvPr>
        </p:nvGraphicFramePr>
        <p:xfrm>
          <a:off x="1666875" y="1910716"/>
          <a:ext cx="628015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keras.layers.Conv2D(10, kernel_size=(3,3), activation='relu', padding='same')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36D73D-3B6C-549D-3D22-E6557036E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14537"/>
              </p:ext>
            </p:extLst>
          </p:nvPr>
        </p:nvGraphicFramePr>
        <p:xfrm>
          <a:off x="1666875" y="2960688"/>
          <a:ext cx="62801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keras.layers.Conv2D(10, kernel_size=(3,3), activation='relu’,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         padding='same', strides=1)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248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풀링</a:t>
            </a:r>
            <a:r>
              <a:rPr lang="en-US" altLang="ko-KR" dirty="0">
                <a:latin typeface="+mn-ea"/>
                <a:ea typeface="+mn-ea"/>
              </a:rPr>
              <a:t>(pooling)</a:t>
            </a:r>
            <a:endParaRPr lang="ko-KR" altLang="en-US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합성곱 층에서 만든 특성 맵의 가로세로 크기를 줄이는 역할을 수행하며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특성맵의 개수는 줄이지 않음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/>
              <a:t>(15)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B799E-6ED6-4508-9CC2-0A039D1BD764}"/>
              </a:ext>
            </a:extLst>
          </p:cNvPr>
          <p:cNvSpPr txBox="1"/>
          <p:nvPr/>
        </p:nvSpPr>
        <p:spPr>
          <a:xfrm>
            <a:off x="3294063" y="5563965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(2, 2, 3)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크기의 특성 맵에 풀링을 적용하면 마지막 차원인 개수는 그대로 유지하고 너비와 높이만 줄어들어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(1, 1, 3)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크기의 특성 맵이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436D78-BEA8-34B1-C1B3-DF93C477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28787"/>
            <a:ext cx="74676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2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풀링</a:t>
            </a:r>
            <a:r>
              <a:rPr lang="en-US" altLang="ko-KR" dirty="0">
                <a:latin typeface="+mn-ea"/>
                <a:ea typeface="+mn-ea"/>
              </a:rPr>
              <a:t>(pooling)</a:t>
            </a:r>
            <a:endParaRPr lang="ko-KR" altLang="en-US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풀링에는 가중치가 없음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최대 풀링</a:t>
            </a:r>
            <a:r>
              <a:rPr lang="en-US" altLang="ko-KR" dirty="0">
                <a:latin typeface="+mn-ea"/>
                <a:ea typeface="+mn-ea"/>
              </a:rPr>
              <a:t>(max pooling)</a:t>
            </a:r>
            <a:r>
              <a:rPr lang="ko-KR" altLang="en-US" dirty="0">
                <a:latin typeface="+mn-ea"/>
                <a:ea typeface="+mn-ea"/>
              </a:rPr>
              <a:t>과 평균 풀링</a:t>
            </a:r>
            <a:r>
              <a:rPr lang="en-US" altLang="ko-KR" dirty="0">
                <a:latin typeface="+mn-ea"/>
                <a:ea typeface="+mn-ea"/>
              </a:rPr>
              <a:t>(average pooling)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도장을 찍은 영역에서 가장 큰 값을 고르거나 </a:t>
            </a:r>
            <a:r>
              <a:rPr lang="ko-KR" altLang="en-US">
                <a:latin typeface="+mn-ea"/>
                <a:ea typeface="+mn-ea"/>
              </a:rPr>
              <a:t>평균값을 계산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/>
              <a:t>(16)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D81B9-3802-4D29-A33E-F882D6A89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01" y="2639100"/>
            <a:ext cx="5682005" cy="3369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ADC769-F280-4B24-A65A-87E5087B420B}"/>
              </a:ext>
            </a:extLst>
          </p:cNvPr>
          <p:cNvSpPr txBox="1"/>
          <p:nvPr/>
        </p:nvSpPr>
        <p:spPr>
          <a:xfrm>
            <a:off x="7585822" y="3605239"/>
            <a:ext cx="3740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◀"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(4, 4)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크기의 특성 맵에 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(2, 2)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최대 풀링을 적용하면 절반으로 크기가 줄어듬</a:t>
            </a:r>
          </a:p>
        </p:txBody>
      </p:sp>
    </p:spTree>
    <p:extLst>
      <p:ext uri="{BB962C8B-B14F-4D97-AF65-F5344CB8AC3E}">
        <p14:creationId xmlns:p14="http://schemas.microsoft.com/office/powerpoint/2010/main" val="356274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D4D0D-6E23-0810-9122-6745BA50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C435E11-CE04-F7E4-5D22-87C5662588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풀링</a:t>
            </a:r>
            <a:r>
              <a:rPr lang="en-US" altLang="ko-KR" dirty="0">
                <a:latin typeface="+mn-ea"/>
                <a:ea typeface="+mn-ea"/>
              </a:rPr>
              <a:t>(pooling)</a:t>
            </a:r>
            <a:endParaRPr lang="ko-KR" altLang="en-US" dirty="0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케라스에서는 </a:t>
            </a:r>
            <a:r>
              <a:rPr lang="en-US" altLang="ko-KR" dirty="0">
                <a:latin typeface="+mn-ea"/>
                <a:ea typeface="+mn-ea"/>
              </a:rPr>
              <a:t>MaxPooling2D </a:t>
            </a:r>
            <a:r>
              <a:rPr lang="ko-KR" altLang="en-US" dirty="0">
                <a:latin typeface="+mn-ea"/>
                <a:ea typeface="+mn-ea"/>
              </a:rPr>
              <a:t>클래스로 최대 </a:t>
            </a:r>
            <a:r>
              <a:rPr lang="ko-KR" altLang="en-US">
                <a:latin typeface="+mn-ea"/>
                <a:ea typeface="+mn-ea"/>
              </a:rPr>
              <a:t>풀링을 수행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strides</a:t>
            </a:r>
            <a:r>
              <a:rPr lang="ko-KR" altLang="en-US">
                <a:latin typeface="+mn-ea"/>
                <a:ea typeface="+mn-ea"/>
              </a:rPr>
              <a:t>의 기본값은 자동으로 풀링의 크기이므로 따로 지정할 필요가 없음</a:t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예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 바로 위에 쓴 최대 풀링과 같은 코드는 다음과 같음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평균 풀링을 제공하는 클래스는 </a:t>
            </a:r>
            <a:r>
              <a:rPr lang="en-US" altLang="ko-KR" dirty="0">
                <a:latin typeface="+mn-ea"/>
                <a:ea typeface="+mn-ea"/>
              </a:rPr>
              <a:t>AveragePooling2D</a:t>
            </a:r>
          </a:p>
          <a:p>
            <a:pPr lvl="3"/>
            <a:r>
              <a:rPr lang="ko-KR" altLang="en-US">
                <a:latin typeface="+mn-ea"/>
                <a:ea typeface="+mn-ea"/>
              </a:rPr>
              <a:t>최댓값 대신 평균을 계산하는 것만 빼면 </a:t>
            </a:r>
            <a:r>
              <a:rPr lang="en-US" altLang="ko-KR">
                <a:latin typeface="+mn-ea"/>
                <a:ea typeface="+mn-ea"/>
              </a:rPr>
              <a:t>MaxPooling2D</a:t>
            </a:r>
            <a:r>
              <a:rPr lang="ko-KR" altLang="en-US">
                <a:latin typeface="+mn-ea"/>
                <a:ea typeface="+mn-ea"/>
              </a:rPr>
              <a:t>와 동일하며 제공하는 매개변수도 같음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DC9C62-F468-6C72-AA92-43DA2ED8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/>
              <a:t>(17)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A077A8-8F60-7EB8-8395-0246E75E4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3D08125-A8DF-A9C3-8E96-2AE7C77BD8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A09AD7F-E4CE-05B6-EAB2-E06B0A38F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06927"/>
              </p:ext>
            </p:extLst>
          </p:nvPr>
        </p:nvGraphicFramePr>
        <p:xfrm>
          <a:off x="1666875" y="1656863"/>
          <a:ext cx="628015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keras.layers.MaxPooling2D(2)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A029FDC-B80F-F1BA-0251-2BABDC7C1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27848"/>
              </p:ext>
            </p:extLst>
          </p:nvPr>
        </p:nvGraphicFramePr>
        <p:xfrm>
          <a:off x="1666875" y="2991620"/>
          <a:ext cx="628015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keras.layers.MaxPooling2D(2, strides=2, padding='valid')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450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합성곱 신경망의 전체 구조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/>
              <a:t>(18)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F460D8-F5DB-153A-DF27-25028246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00" y="1488140"/>
            <a:ext cx="10302000" cy="38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1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컬러 이미지를 사용한 합성곱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컬러 이미지는 </a:t>
            </a:r>
            <a:r>
              <a:rPr lang="en-US" altLang="ko-KR" dirty="0">
                <a:latin typeface="+mn-ea"/>
                <a:ea typeface="+mn-ea"/>
              </a:rPr>
              <a:t>RGB(</a:t>
            </a:r>
            <a:r>
              <a:rPr lang="ko-KR" altLang="en-US" dirty="0">
                <a:latin typeface="+mn-ea"/>
                <a:ea typeface="+mn-ea"/>
              </a:rPr>
              <a:t>빨강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초록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파랑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채널로 구성되어 있기 때문에 컴퓨터는 이를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차원 배열로 표시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/>
              <a:t>(19)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77921-CB45-4116-9C35-26BCA14B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1766887"/>
            <a:ext cx="35814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9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컬러 이미지를 사용한 합성곱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커널 배열의 깊이는 항상 입력의 깊이와 같음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합성곱의 계산은 </a:t>
            </a:r>
            <a:r>
              <a:rPr lang="en-US" altLang="ko-KR" dirty="0">
                <a:latin typeface="+mn-ea"/>
                <a:ea typeface="+mn-ea"/>
              </a:rPr>
              <a:t>(3, 3, 3) </a:t>
            </a:r>
            <a:r>
              <a:rPr lang="ko-KR" altLang="en-US" dirty="0">
                <a:latin typeface="+mn-ea"/>
                <a:ea typeface="+mn-ea"/>
              </a:rPr>
              <a:t>영역에 해당하는 </a:t>
            </a:r>
            <a:r>
              <a:rPr lang="en-US" altLang="ko-KR" dirty="0">
                <a:latin typeface="+mn-ea"/>
                <a:ea typeface="+mn-ea"/>
              </a:rPr>
              <a:t>27</a:t>
            </a:r>
            <a:r>
              <a:rPr lang="ko-KR" altLang="en-US" dirty="0">
                <a:latin typeface="+mn-ea"/>
                <a:ea typeface="+mn-ea"/>
              </a:rPr>
              <a:t>개의 원소에 </a:t>
            </a:r>
            <a:r>
              <a:rPr lang="en-US" altLang="ko-KR" dirty="0">
                <a:latin typeface="+mn-ea"/>
                <a:ea typeface="+mn-ea"/>
              </a:rPr>
              <a:t>27</a:t>
            </a:r>
            <a:r>
              <a:rPr lang="ko-KR" altLang="en-US" dirty="0">
                <a:latin typeface="+mn-ea"/>
                <a:ea typeface="+mn-ea"/>
              </a:rPr>
              <a:t>개의 가중치를 곱하고 절편을 더함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(20)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BE7D8-CE32-4E27-99A7-BEA94A26F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7" y="2348122"/>
            <a:ext cx="3892655" cy="2751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87F31-7926-4B9E-A93C-B051571C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67" y="2526716"/>
            <a:ext cx="5145088" cy="25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컬러 이미지를 사용한 합성곱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패션 </a:t>
            </a:r>
            <a:r>
              <a:rPr lang="en-US" altLang="ko-KR" dirty="0">
                <a:latin typeface="+mn-ea"/>
                <a:ea typeface="+mn-ea"/>
              </a:rPr>
              <a:t>MNIST </a:t>
            </a:r>
            <a:r>
              <a:rPr lang="ko-KR" altLang="en-US" dirty="0">
                <a:latin typeface="+mn-ea"/>
                <a:ea typeface="+mn-ea"/>
              </a:rPr>
              <a:t>데이터처럼 흑백 이미지일 경우에는 깊이 차원이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인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차원 배열로 변환하여 전달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예를 들어 </a:t>
            </a:r>
            <a:r>
              <a:rPr lang="en-US" altLang="ko-KR" dirty="0">
                <a:latin typeface="+mn-ea"/>
                <a:ea typeface="+mn-ea"/>
              </a:rPr>
              <a:t>(28, 28) </a:t>
            </a:r>
            <a:r>
              <a:rPr lang="ko-KR" altLang="en-US" dirty="0">
                <a:latin typeface="+mn-ea"/>
                <a:ea typeface="+mn-ea"/>
              </a:rPr>
              <a:t>크기의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차원 배열을 </a:t>
            </a:r>
            <a:r>
              <a:rPr lang="en-US" altLang="ko-KR" dirty="0">
                <a:latin typeface="+mn-ea"/>
                <a:ea typeface="+mn-ea"/>
              </a:rPr>
              <a:t>(28, 28, 1) </a:t>
            </a:r>
            <a:r>
              <a:rPr lang="ko-KR" altLang="en-US" dirty="0">
                <a:latin typeface="+mn-ea"/>
                <a:ea typeface="+mn-ea"/>
              </a:rPr>
              <a:t>크기의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차원 배열로 변환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(21)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54A85-89CD-496C-B25A-5987A814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2222500"/>
            <a:ext cx="67341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53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컬러 이미지를 사용한 합성곱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패션합성곱 층</a:t>
            </a: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풀링 층 다음에 다시 또 합성곱 층이 올 경우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첫 번째 합성곱 층의 필터 개수가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개라고 가정하여 첫 번째 풀링 층을 통과한 특성 맵의 크기가 </a:t>
            </a:r>
            <a:r>
              <a:rPr lang="en-US" altLang="ko-KR" dirty="0">
                <a:latin typeface="+mn-ea"/>
                <a:ea typeface="+mn-ea"/>
              </a:rPr>
              <a:t>(4, 4, 5)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두 번째 합성곱 층에서 필터의 너비와 높이가 각각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이라면 이 필터의 커널 크기는 </a:t>
            </a:r>
            <a:r>
              <a:rPr lang="en-US" altLang="ko-KR" dirty="0">
                <a:latin typeface="+mn-ea"/>
                <a:ea typeface="+mn-ea"/>
              </a:rPr>
              <a:t>(3, 3, 5)</a:t>
            </a:r>
            <a:br>
              <a:rPr lang="en-US" altLang="ko-KR" dirty="0">
                <a:latin typeface="+mn-ea"/>
                <a:ea typeface="+mn-ea"/>
              </a:rPr>
            </a:b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(22)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1F0249-8323-621A-08F4-CCA6379A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2314236"/>
            <a:ext cx="6686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0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31DA66-D3C5-50C4-078A-85A83BADCD09}"/>
              </a:ext>
            </a:extLst>
          </p:cNvPr>
          <p:cNvSpPr/>
          <p:nvPr/>
        </p:nvSpPr>
        <p:spPr>
          <a:xfrm>
            <a:off x="517087" y="3236259"/>
            <a:ext cx="1421336" cy="22702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678DAD2-1F03-E9DB-E652-8A6A626FE1A7}"/>
              </a:ext>
            </a:extLst>
          </p:cNvPr>
          <p:cNvGrpSpPr/>
          <p:nvPr/>
        </p:nvGrpSpPr>
        <p:grpSpPr>
          <a:xfrm>
            <a:off x="1823418" y="1250041"/>
            <a:ext cx="9791501" cy="4683694"/>
            <a:chOff x="1688834" y="968744"/>
            <a:chExt cx="9791501" cy="468369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7723ECA-6CC5-7C38-A502-F9E86E459C7C}"/>
                </a:ext>
              </a:extLst>
            </p:cNvPr>
            <p:cNvCxnSpPr/>
            <p:nvPr/>
          </p:nvCxnSpPr>
          <p:spPr>
            <a:xfrm>
              <a:off x="2864537" y="968744"/>
              <a:ext cx="744487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id="{A47853DE-85C4-9E8E-C5F7-3FDCCB56F8E0}"/>
                </a:ext>
              </a:extLst>
            </p:cNvPr>
            <p:cNvSpPr/>
            <p:nvPr/>
          </p:nvSpPr>
          <p:spPr>
            <a:xfrm>
              <a:off x="9138488" y="968744"/>
              <a:ext cx="2341847" cy="2341847"/>
            </a:xfrm>
            <a:prstGeom prst="arc">
              <a:avLst>
                <a:gd name="adj1" fmla="val 16200000"/>
                <a:gd name="adj2" fmla="val 5402766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217D5F5-0184-20E6-D3A4-F860143287E3}"/>
                </a:ext>
              </a:extLst>
            </p:cNvPr>
            <p:cNvCxnSpPr/>
            <p:nvPr/>
          </p:nvCxnSpPr>
          <p:spPr>
            <a:xfrm>
              <a:off x="2864536" y="3310591"/>
              <a:ext cx="744487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원호 66">
              <a:extLst>
                <a:ext uri="{FF2B5EF4-FFF2-40B4-BE49-F238E27FC236}">
                  <a16:creationId xmlns:a16="http://schemas.microsoft.com/office/drawing/2014/main" id="{AC9C04BE-B44D-DD0D-CDD7-803919475696}"/>
                </a:ext>
              </a:extLst>
            </p:cNvPr>
            <p:cNvSpPr/>
            <p:nvPr/>
          </p:nvSpPr>
          <p:spPr>
            <a:xfrm>
              <a:off x="1697418" y="3310591"/>
              <a:ext cx="2341847" cy="2341847"/>
            </a:xfrm>
            <a:prstGeom prst="arc">
              <a:avLst>
                <a:gd name="adj1" fmla="val 10883827"/>
                <a:gd name="adj2" fmla="val 16223894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7D8BDAD-6163-BF4D-1A1C-B74B03205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6944" y="5568403"/>
              <a:ext cx="7847853" cy="3024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원호 77">
              <a:extLst>
                <a:ext uri="{FF2B5EF4-FFF2-40B4-BE49-F238E27FC236}">
                  <a16:creationId xmlns:a16="http://schemas.microsoft.com/office/drawing/2014/main" id="{A422A271-147B-864C-B9EC-5CD3337B98FA}"/>
                </a:ext>
              </a:extLst>
            </p:cNvPr>
            <p:cNvSpPr/>
            <p:nvPr/>
          </p:nvSpPr>
          <p:spPr>
            <a:xfrm>
              <a:off x="1688834" y="3256801"/>
              <a:ext cx="2341847" cy="2341847"/>
            </a:xfrm>
            <a:prstGeom prst="arc">
              <a:avLst>
                <a:gd name="adj1" fmla="val 5337265"/>
                <a:gd name="adj2" fmla="val 10736895"/>
              </a:avLst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E4A505D-46CB-4C57-BDF2-852193A234F5}"/>
              </a:ext>
            </a:extLst>
          </p:cNvPr>
          <p:cNvSpPr txBox="1"/>
          <p:nvPr/>
        </p:nvSpPr>
        <p:spPr>
          <a:xfrm>
            <a:off x="517087" y="898705"/>
            <a:ext cx="284267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+mn-ea"/>
              </a:rPr>
              <a:t>                        01~06</a:t>
            </a:r>
            <a:r>
              <a:rPr lang="ko-KR" altLang="en-US" sz="1200" b="1">
                <a:latin typeface="+mn-ea"/>
              </a:rPr>
              <a:t>장</a:t>
            </a:r>
          </a:p>
          <a:p>
            <a:r>
              <a:rPr lang="ko-KR" altLang="en-US" sz="1200">
                <a:latin typeface="+mn-ea"/>
              </a:rPr>
              <a:t>딥러닝만 먼저 배우고 </a:t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싶다면 </a:t>
            </a:r>
            <a:r>
              <a:rPr lang="en-US" altLang="ko-KR" sz="1200">
                <a:latin typeface="+mn-ea"/>
              </a:rPr>
              <a:t>01~04</a:t>
            </a:r>
            <a:r>
              <a:rPr lang="ko-KR" altLang="en-US" sz="1200">
                <a:latin typeface="+mn-ea"/>
              </a:rPr>
              <a:t>장을 읽은 후</a:t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07</a:t>
            </a:r>
            <a:r>
              <a:rPr lang="ko-KR" altLang="en-US" sz="1200">
                <a:latin typeface="+mn-ea"/>
              </a:rPr>
              <a:t>장으로 건너뛰어도 좋습니다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300" b="1">
              <a:latin typeface="+mn-ea"/>
            </a:endParaRPr>
          </a:p>
          <a:p>
            <a:r>
              <a:rPr lang="ko-KR" altLang="en-US" sz="1300" b="1">
                <a:latin typeface="+mn-ea"/>
              </a:rPr>
              <a:t> </a:t>
            </a:r>
            <a:endParaRPr lang="en-US" altLang="ko-KR" sz="1300" b="1">
              <a:latin typeface="+mn-ea"/>
            </a:endParaRPr>
          </a:p>
          <a:p>
            <a:r>
              <a:rPr lang="en-US" altLang="ko-KR" sz="1300" b="1">
                <a:latin typeface="+mn-ea"/>
              </a:rPr>
              <a:t>                      07~10</a:t>
            </a:r>
            <a:r>
              <a:rPr lang="ko-KR" altLang="en-US" sz="1300" b="1">
                <a:latin typeface="+mn-ea"/>
              </a:rPr>
              <a:t>장</a:t>
            </a:r>
            <a:endParaRPr lang="ko-KR" altLang="en-US" sz="1300" b="1" dirty="0">
              <a:latin typeface="+mn-ea"/>
            </a:endParaRPr>
          </a:p>
          <a:p>
            <a:r>
              <a:rPr lang="en-US" altLang="ko-KR" sz="1300">
                <a:latin typeface="+mn-ea"/>
              </a:rPr>
              <a:t>07</a:t>
            </a:r>
            <a:r>
              <a:rPr lang="ko-KR" altLang="en-US" sz="1300">
                <a:latin typeface="+mn-ea"/>
              </a:rPr>
              <a:t>장을 읽은 후 </a:t>
            </a:r>
            <a:r>
              <a:rPr lang="en-US" altLang="ko-KR" sz="1300">
                <a:latin typeface="+mn-ea"/>
              </a:rPr>
              <a:t>08</a:t>
            </a:r>
            <a:r>
              <a:rPr lang="ko-KR" altLang="en-US" sz="1300">
                <a:latin typeface="+mn-ea"/>
              </a:rPr>
              <a:t>장과 </a:t>
            </a:r>
            <a:r>
              <a:rPr lang="en-US" altLang="ko-KR" sz="1300">
                <a:latin typeface="+mn-ea"/>
              </a:rPr>
              <a:t>09</a:t>
            </a:r>
            <a:r>
              <a:rPr lang="ko-KR" altLang="en-US" sz="1300">
                <a:latin typeface="+mn-ea"/>
              </a:rPr>
              <a:t>장은 </a:t>
            </a:r>
            <a:endParaRPr lang="en-US" altLang="ko-KR" sz="1300">
              <a:latin typeface="+mn-ea"/>
            </a:endParaRPr>
          </a:p>
          <a:p>
            <a:r>
              <a:rPr lang="ko-KR" altLang="en-US" sz="1300">
                <a:latin typeface="+mn-ea"/>
              </a:rPr>
              <a:t>순서대로 읽지 않아도 괜찮습니다</a:t>
            </a:r>
            <a:r>
              <a:rPr lang="en-US" altLang="ko-KR" sz="1300">
                <a:latin typeface="+mn-ea"/>
              </a:rPr>
              <a:t>. 10</a:t>
            </a:r>
            <a:r>
              <a:rPr lang="ko-KR" altLang="en-US" sz="1300">
                <a:latin typeface="+mn-ea"/>
              </a:rPr>
              <a:t>장을 읽기 전에 </a:t>
            </a:r>
            <a:r>
              <a:rPr lang="en-US" altLang="ko-KR" sz="1300">
                <a:latin typeface="+mn-ea"/>
              </a:rPr>
              <a:t>07</a:t>
            </a:r>
            <a:r>
              <a:rPr lang="ko-KR" altLang="en-US" sz="1300">
                <a:latin typeface="+mn-ea"/>
              </a:rPr>
              <a:t>장과 </a:t>
            </a:r>
            <a:r>
              <a:rPr lang="en-US" altLang="ko-KR" sz="1300">
                <a:latin typeface="+mn-ea"/>
              </a:rPr>
              <a:t>09</a:t>
            </a:r>
            <a:r>
              <a:rPr lang="ko-KR" altLang="en-US" sz="1300">
                <a:latin typeface="+mn-ea"/>
              </a:rPr>
              <a:t>장을 </a:t>
            </a:r>
            <a:endParaRPr lang="en-US" altLang="ko-KR" sz="1300">
              <a:latin typeface="+mn-ea"/>
            </a:endParaRPr>
          </a:p>
          <a:p>
            <a:r>
              <a:rPr lang="ko-KR" altLang="en-US" sz="1300">
                <a:latin typeface="+mn-ea"/>
              </a:rPr>
              <a:t>읽는 것이 좋습니다</a:t>
            </a:r>
            <a:r>
              <a:rPr lang="en-US" altLang="ko-KR" sz="1300">
                <a:latin typeface="+mn-ea"/>
              </a:rPr>
              <a:t>.</a:t>
            </a:r>
          </a:p>
          <a:p>
            <a:endParaRPr lang="en-US" altLang="ko-KR" sz="1300">
              <a:latin typeface="+mn-ea"/>
            </a:endParaRPr>
          </a:p>
          <a:p>
            <a:r>
              <a:rPr lang="ko-KR" altLang="en-US" sz="1200" b="1">
                <a:latin typeface="+mn-ea"/>
              </a:rPr>
              <a:t>난이도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0589" y="167418"/>
            <a:ext cx="3130348" cy="496796"/>
          </a:xfrm>
        </p:spPr>
        <p:txBody>
          <a:bodyPr/>
          <a:lstStyle/>
          <a:p>
            <a:r>
              <a:rPr lang="ko-KR" altLang="en-US" sz="3200" b="1" dirty="0">
                <a:solidFill>
                  <a:srgbClr val="9751CB"/>
                </a:solidFill>
                <a:cs typeface="+mj-cs"/>
              </a:rPr>
              <a:t>학습 로드맵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1E5AB1-4DCD-4F36-8CDF-70EFE80AA0E8}"/>
              </a:ext>
            </a:extLst>
          </p:cNvPr>
          <p:cNvSpPr/>
          <p:nvPr/>
        </p:nvSpPr>
        <p:spPr>
          <a:xfrm>
            <a:off x="2735292" y="960398"/>
            <a:ext cx="569237" cy="5692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endParaRPr lang="ko-KR" altLang="en-US" sz="1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0EDCAD-3123-408B-A0D4-AE5A09A2DC33}"/>
              </a:ext>
            </a:extLst>
          </p:cNvPr>
          <p:cNvSpPr/>
          <p:nvPr/>
        </p:nvSpPr>
        <p:spPr>
          <a:xfrm>
            <a:off x="4223420" y="1092481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01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24C5BB-B27D-4561-8878-72635A14407B}"/>
              </a:ext>
            </a:extLst>
          </p:cNvPr>
          <p:cNvSpPr/>
          <p:nvPr/>
        </p:nvSpPr>
        <p:spPr>
          <a:xfrm>
            <a:off x="7768090" y="1132770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02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BCB96E-C260-470A-84E2-05BC1C8991D2}"/>
              </a:ext>
            </a:extLst>
          </p:cNvPr>
          <p:cNvSpPr/>
          <p:nvPr/>
        </p:nvSpPr>
        <p:spPr>
          <a:xfrm>
            <a:off x="11221506" y="1496186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03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ED05F1-4A4F-4D2B-B22B-0D21FC442257}"/>
              </a:ext>
            </a:extLst>
          </p:cNvPr>
          <p:cNvSpPr/>
          <p:nvPr/>
        </p:nvSpPr>
        <p:spPr>
          <a:xfrm>
            <a:off x="9920064" y="3444855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04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1572D0-DB40-46A4-83F7-69A3624324DE}"/>
              </a:ext>
            </a:extLst>
          </p:cNvPr>
          <p:cNvSpPr/>
          <p:nvPr/>
        </p:nvSpPr>
        <p:spPr>
          <a:xfrm>
            <a:off x="6812063" y="3442555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05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46C604-B3C5-4664-B3B2-43F205013245}"/>
              </a:ext>
            </a:extLst>
          </p:cNvPr>
          <p:cNvSpPr/>
          <p:nvPr/>
        </p:nvSpPr>
        <p:spPr>
          <a:xfrm>
            <a:off x="3824374" y="3434293"/>
            <a:ext cx="279083" cy="279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06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D54CDB-CB64-4E4C-8549-97DB5B778E7E}"/>
              </a:ext>
            </a:extLst>
          </p:cNvPr>
          <p:cNvSpPr/>
          <p:nvPr/>
        </p:nvSpPr>
        <p:spPr>
          <a:xfrm>
            <a:off x="1659340" y="4569195"/>
            <a:ext cx="279083" cy="279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07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ED7245-B1B4-4BD8-99F7-6843CAFC49AD}"/>
              </a:ext>
            </a:extLst>
          </p:cNvPr>
          <p:cNvSpPr/>
          <p:nvPr/>
        </p:nvSpPr>
        <p:spPr>
          <a:xfrm>
            <a:off x="3883421" y="5720535"/>
            <a:ext cx="279083" cy="279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08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97CC5E-C66A-4378-B219-ED2D7241F16A}"/>
              </a:ext>
            </a:extLst>
          </p:cNvPr>
          <p:cNvSpPr/>
          <p:nvPr/>
        </p:nvSpPr>
        <p:spPr>
          <a:xfrm>
            <a:off x="6531975" y="5715848"/>
            <a:ext cx="279083" cy="279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atin typeface="+mn-ea"/>
              </a:rPr>
              <a:t>09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E59C46-4059-4B17-9440-E4870DE83C3E}"/>
              </a:ext>
            </a:extLst>
          </p:cNvPr>
          <p:cNvSpPr/>
          <p:nvPr/>
        </p:nvSpPr>
        <p:spPr>
          <a:xfrm>
            <a:off x="10773758" y="5426752"/>
            <a:ext cx="726831" cy="72683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</a:t>
            </a:r>
            <a:endParaRPr lang="ko-KR" altLang="en-US" sz="1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0224BE-2BAD-4E47-919E-6F9BA55A0D4D}"/>
              </a:ext>
            </a:extLst>
          </p:cNvPr>
          <p:cNvSpPr txBox="1"/>
          <p:nvPr/>
        </p:nvSpPr>
        <p:spPr>
          <a:xfrm>
            <a:off x="3267950" y="1371564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나의 첫 머신러닝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7BF9DA-94B9-44BC-9119-B7EA029B725E}"/>
              </a:ext>
            </a:extLst>
          </p:cNvPr>
          <p:cNvSpPr txBox="1"/>
          <p:nvPr/>
        </p:nvSpPr>
        <p:spPr>
          <a:xfrm>
            <a:off x="6736707" y="1371564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데이터 다루기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81A818-E850-4F4B-BF52-3EC343721B71}"/>
              </a:ext>
            </a:extLst>
          </p:cNvPr>
          <p:cNvSpPr txBox="1"/>
          <p:nvPr/>
        </p:nvSpPr>
        <p:spPr>
          <a:xfrm>
            <a:off x="9034540" y="1545923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회귀 알고리즘과 모델 규제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19E7D-4ED4-48CD-9139-613E1AB02C07}"/>
              </a:ext>
            </a:extLst>
          </p:cNvPr>
          <p:cNvSpPr txBox="1"/>
          <p:nvPr/>
        </p:nvSpPr>
        <p:spPr>
          <a:xfrm>
            <a:off x="8925274" y="3687893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다양한 분류 알고리즘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7C0D92-341F-4E4A-9F3B-73E6CE49D48D}"/>
              </a:ext>
            </a:extLst>
          </p:cNvPr>
          <p:cNvSpPr txBox="1"/>
          <p:nvPr/>
        </p:nvSpPr>
        <p:spPr>
          <a:xfrm>
            <a:off x="5840837" y="3650375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트리 알고리즘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10EE86-4C1B-445E-A5E4-B12D871375BF}"/>
              </a:ext>
            </a:extLst>
          </p:cNvPr>
          <p:cNvSpPr txBox="1"/>
          <p:nvPr/>
        </p:nvSpPr>
        <p:spPr>
          <a:xfrm>
            <a:off x="2852040" y="3663958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비지도 학습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B8B28D-D19F-446B-BF5B-92F2ACDA6B0F}"/>
              </a:ext>
            </a:extLst>
          </p:cNvPr>
          <p:cNvSpPr txBox="1"/>
          <p:nvPr/>
        </p:nvSpPr>
        <p:spPr>
          <a:xfrm>
            <a:off x="1528758" y="4555175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딥러닝을 시작합니다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E22182-42EA-4454-800F-7C38D7ADF1E1}"/>
              </a:ext>
            </a:extLst>
          </p:cNvPr>
          <p:cNvSpPr txBox="1"/>
          <p:nvPr/>
        </p:nvSpPr>
        <p:spPr>
          <a:xfrm>
            <a:off x="2852040" y="6023697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이미지를 위한 인공 신경망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DFBA77-214B-4940-8AFA-5897B48CD069}"/>
              </a:ext>
            </a:extLst>
          </p:cNvPr>
          <p:cNvSpPr txBox="1"/>
          <p:nvPr/>
        </p:nvSpPr>
        <p:spPr>
          <a:xfrm>
            <a:off x="5637018" y="6023697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텍스트를 위한 인공 신경망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5EA5A3-3B7D-46FF-AA58-E8BF5BF43FB9}"/>
              </a:ext>
            </a:extLst>
          </p:cNvPr>
          <p:cNvGrpSpPr/>
          <p:nvPr/>
        </p:nvGrpSpPr>
        <p:grpSpPr>
          <a:xfrm>
            <a:off x="1117980" y="3293231"/>
            <a:ext cx="762509" cy="109142"/>
            <a:chOff x="6620256" y="231648"/>
            <a:chExt cx="1194477" cy="17097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1C17D95-2637-424B-A219-4ED3B2CBA647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365F4EF-1052-4069-A8C0-30C811FF4891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D033B90-A648-4FF7-83A1-33E9876F58F7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4676AE7-4FD0-4390-8AAB-9C31467F3D2D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907B553-3D81-4E46-B30F-BD04EA816B67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C045BFD-30C3-4A0A-9720-DA280D0AD736}"/>
              </a:ext>
            </a:extLst>
          </p:cNvPr>
          <p:cNvGrpSpPr/>
          <p:nvPr/>
        </p:nvGrpSpPr>
        <p:grpSpPr>
          <a:xfrm>
            <a:off x="4002984" y="1660410"/>
            <a:ext cx="781607" cy="111876"/>
            <a:chOff x="6620256" y="231648"/>
            <a:chExt cx="1194477" cy="17097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667845-416E-471B-8502-5F0FC8E16A79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417002-6B7A-496E-BBF1-E4205E0EFCD7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50BD74A-32EB-4223-863C-19E4E4D82F6A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59CA596-CF11-4310-9E65-F0095515AC17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29CA353-2C45-42B9-8FE7-B048FBEBB937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AD1CA9-F44C-443F-8804-22AA73DD064C}"/>
              </a:ext>
            </a:extLst>
          </p:cNvPr>
          <p:cNvGrpSpPr/>
          <p:nvPr/>
        </p:nvGrpSpPr>
        <p:grpSpPr>
          <a:xfrm>
            <a:off x="7516826" y="1648563"/>
            <a:ext cx="781607" cy="111876"/>
            <a:chOff x="6620256" y="231648"/>
            <a:chExt cx="1194477" cy="17097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DE6144-58AE-43C4-8117-9F72438ACB90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0920C0C-5453-4D9D-9853-84C091805564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4AEC3BF-7426-4A07-9045-CDB2CC5AFB3B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CF84648-5B0D-4C05-9938-6D731D05121D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73CDE8-59C1-41BD-8F4F-243A6EC2D6F1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92C3E05-0697-43F2-9F77-ED9A41A30D05}"/>
              </a:ext>
            </a:extLst>
          </p:cNvPr>
          <p:cNvGrpSpPr/>
          <p:nvPr/>
        </p:nvGrpSpPr>
        <p:grpSpPr>
          <a:xfrm>
            <a:off x="9668801" y="3949020"/>
            <a:ext cx="781607" cy="111876"/>
            <a:chOff x="6620256" y="231648"/>
            <a:chExt cx="1194477" cy="17097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5CA9BC0-90B7-46B5-9AF6-5980017E8648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5F56328-F7ED-4F19-B95A-3563C9C73D69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AFC315-769D-4DD5-9278-DB563FC951D8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9838D67-BA05-4E2E-8987-52ADCBC14880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CD850AE-0BC3-4496-8AFE-DF78A75BBC76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BEC7BAF-F3AB-48EF-BB35-0EED73C55939}"/>
              </a:ext>
            </a:extLst>
          </p:cNvPr>
          <p:cNvGrpSpPr/>
          <p:nvPr/>
        </p:nvGrpSpPr>
        <p:grpSpPr>
          <a:xfrm>
            <a:off x="6620324" y="3940957"/>
            <a:ext cx="781607" cy="111876"/>
            <a:chOff x="6620256" y="231648"/>
            <a:chExt cx="1194477" cy="17097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EBDCD2F-A20A-47E3-A308-9E1B700D6C8F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A7F02E7-CADB-4EFA-9EED-37080E53D8A1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4FFC83F-25B1-4A07-A1C8-50A8EF34E273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FED1A95-E268-4A0F-86A1-F2C276537D67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0CFAED8-0022-4519-9827-0E4C2AF55B22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7EB2FC5-DA6B-4417-866E-1BCE6D29899A}"/>
              </a:ext>
            </a:extLst>
          </p:cNvPr>
          <p:cNvGrpSpPr/>
          <p:nvPr/>
        </p:nvGrpSpPr>
        <p:grpSpPr>
          <a:xfrm>
            <a:off x="3581354" y="3932775"/>
            <a:ext cx="781607" cy="111876"/>
            <a:chOff x="6620256" y="231648"/>
            <a:chExt cx="1194477" cy="170972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FD9773D-8A5F-4D5F-98BF-1D21A923D1BC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2325865-18B1-4A63-8739-2A4060153D60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742CF1F-B61D-4BAA-9192-B53FC17CC07D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7ECB89F-2D3E-42BC-BDA8-2FF6D9D58613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B66464-4CFF-4413-B164-0A595211BCAA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114F2E-B656-4979-BA8A-2715FDB3F0C5}"/>
              </a:ext>
            </a:extLst>
          </p:cNvPr>
          <p:cNvGrpSpPr/>
          <p:nvPr/>
        </p:nvGrpSpPr>
        <p:grpSpPr>
          <a:xfrm>
            <a:off x="2308877" y="4832174"/>
            <a:ext cx="781607" cy="111876"/>
            <a:chOff x="6620256" y="231648"/>
            <a:chExt cx="1194477" cy="17097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660D615-D06B-4173-AB2C-A6CE4791A400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EAC5DC2-A1BF-47E3-A101-D1700444690F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6C225FE-C622-42A4-AE7E-04114CC6268F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94EE848-1389-4157-8FA6-9C58F4D37688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83E21AF-2561-4C44-9C5E-52E26702502D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469EA2D-524D-4A18-9EF3-7538359B67DC}"/>
              </a:ext>
            </a:extLst>
          </p:cNvPr>
          <p:cNvGrpSpPr/>
          <p:nvPr/>
        </p:nvGrpSpPr>
        <p:grpSpPr>
          <a:xfrm>
            <a:off x="3661942" y="6300696"/>
            <a:ext cx="781607" cy="111876"/>
            <a:chOff x="6620256" y="231648"/>
            <a:chExt cx="1194477" cy="170972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0588507-05B5-476C-8143-490A9B29685F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9D0B52F-6537-4C83-9929-A335C13BFC44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E2A5C6C-0257-4D30-B5A5-D26BE2064702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212D804-E049-492B-9827-BC8128EBD31E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F8F24EA-4200-437D-A729-335300CF375B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DE51443-7A25-4CD5-883B-DBA948615BA3}"/>
              </a:ext>
            </a:extLst>
          </p:cNvPr>
          <p:cNvGrpSpPr/>
          <p:nvPr/>
        </p:nvGrpSpPr>
        <p:grpSpPr>
          <a:xfrm>
            <a:off x="6280713" y="6300696"/>
            <a:ext cx="781607" cy="111876"/>
            <a:chOff x="6620256" y="231648"/>
            <a:chExt cx="1194477" cy="170972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8C119BA-5D68-4153-B127-80ABDCBDD453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916426C-81D0-4381-9964-18BA8C893635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F50FCB1-99FB-4EFF-842E-ACAE7A46AEA5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04C433D-D1B3-4680-97AA-0E8A4BB79981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E478D21-63F9-4D8F-9968-07AB880C39BF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7525C34-B6A8-40F8-8593-117CC39B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977" y="4566768"/>
            <a:ext cx="816091" cy="72683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ED2D4FB-A808-47C5-A2D7-39F5A1B8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827" y="2800280"/>
            <a:ext cx="585825" cy="5950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275C09-7110-BB17-AAA0-D90D12FD9BFA}"/>
              </a:ext>
            </a:extLst>
          </p:cNvPr>
          <p:cNvSpPr/>
          <p:nvPr/>
        </p:nvSpPr>
        <p:spPr>
          <a:xfrm>
            <a:off x="544686" y="865559"/>
            <a:ext cx="1011671" cy="22702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머신러닝편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1D331A-FA33-EC2F-20D6-6E0C0F61EF67}"/>
              </a:ext>
            </a:extLst>
          </p:cNvPr>
          <p:cNvSpPr/>
          <p:nvPr/>
        </p:nvSpPr>
        <p:spPr>
          <a:xfrm>
            <a:off x="517087" y="1997822"/>
            <a:ext cx="1011671" cy="227029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딥러닝편</a:t>
            </a:r>
          </a:p>
        </p:txBody>
      </p:sp>
      <p:sp>
        <p:nvSpPr>
          <p:cNvPr id="109" name="Oval 27">
            <a:extLst>
              <a:ext uri="{FF2B5EF4-FFF2-40B4-BE49-F238E27FC236}">
                <a16:creationId xmlns:a16="http://schemas.microsoft.com/office/drawing/2014/main" id="{A05817EF-79FE-6BBA-A21F-A0CBC18B4525}"/>
              </a:ext>
            </a:extLst>
          </p:cNvPr>
          <p:cNvSpPr/>
          <p:nvPr/>
        </p:nvSpPr>
        <p:spPr>
          <a:xfrm>
            <a:off x="9077641" y="5707235"/>
            <a:ext cx="279083" cy="27908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>
                <a:latin typeface="+mn-ea"/>
              </a:rPr>
              <a:t>10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2E7FB3D-BF80-E640-C548-7A9A6BF92DD6}"/>
              </a:ext>
            </a:extLst>
          </p:cNvPr>
          <p:cNvSpPr txBox="1"/>
          <p:nvPr/>
        </p:nvSpPr>
        <p:spPr>
          <a:xfrm>
            <a:off x="8182684" y="6015084"/>
            <a:ext cx="23418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/>
              <a:t>언어 모델을 위한 신경망</a:t>
            </a:r>
            <a:endParaRPr lang="ko-KR" altLang="en-US" sz="1200" b="1" dirty="0"/>
          </a:p>
        </p:txBody>
      </p:sp>
      <p:grpSp>
        <p:nvGrpSpPr>
          <p:cNvPr id="119" name="Group 102">
            <a:extLst>
              <a:ext uri="{FF2B5EF4-FFF2-40B4-BE49-F238E27FC236}">
                <a16:creationId xmlns:a16="http://schemas.microsoft.com/office/drawing/2014/main" id="{8D5A1313-A600-40CC-1277-A5A05243FB89}"/>
              </a:ext>
            </a:extLst>
          </p:cNvPr>
          <p:cNvGrpSpPr/>
          <p:nvPr/>
        </p:nvGrpSpPr>
        <p:grpSpPr>
          <a:xfrm>
            <a:off x="8911112" y="6300696"/>
            <a:ext cx="781607" cy="111876"/>
            <a:chOff x="6620256" y="231648"/>
            <a:chExt cx="1194477" cy="170972"/>
          </a:xfrm>
        </p:grpSpPr>
        <p:sp>
          <p:nvSpPr>
            <p:cNvPr id="120" name="Oval 103">
              <a:extLst>
                <a:ext uri="{FF2B5EF4-FFF2-40B4-BE49-F238E27FC236}">
                  <a16:creationId xmlns:a16="http://schemas.microsoft.com/office/drawing/2014/main" id="{020B82CA-DC13-9FD4-A5CE-4CDE185170E0}"/>
                </a:ext>
              </a:extLst>
            </p:cNvPr>
            <p:cNvSpPr/>
            <p:nvPr/>
          </p:nvSpPr>
          <p:spPr>
            <a:xfrm>
              <a:off x="6620256" y="231648"/>
              <a:ext cx="170972" cy="170972"/>
            </a:xfrm>
            <a:prstGeom prst="ellipse">
              <a:avLst/>
            </a:prstGeom>
            <a:solidFill>
              <a:srgbClr val="FF99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Oval 104">
              <a:extLst>
                <a:ext uri="{FF2B5EF4-FFF2-40B4-BE49-F238E27FC236}">
                  <a16:creationId xmlns:a16="http://schemas.microsoft.com/office/drawing/2014/main" id="{84B7F351-1E55-BB1D-2380-97B0C9ACED7D}"/>
                </a:ext>
              </a:extLst>
            </p:cNvPr>
            <p:cNvSpPr/>
            <p:nvPr/>
          </p:nvSpPr>
          <p:spPr>
            <a:xfrm>
              <a:off x="6876132" y="231648"/>
              <a:ext cx="170972" cy="170972"/>
            </a:xfrm>
            <a:prstGeom prst="ellipse">
              <a:avLst/>
            </a:prstGeom>
            <a:solidFill>
              <a:srgbClr val="FF66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Oval 105">
              <a:extLst>
                <a:ext uri="{FF2B5EF4-FFF2-40B4-BE49-F238E27FC236}">
                  <a16:creationId xmlns:a16="http://schemas.microsoft.com/office/drawing/2014/main" id="{DFB6857D-E366-7B3D-8101-93FE7225E723}"/>
                </a:ext>
              </a:extLst>
            </p:cNvPr>
            <p:cNvSpPr/>
            <p:nvPr/>
          </p:nvSpPr>
          <p:spPr>
            <a:xfrm>
              <a:off x="7132008" y="231648"/>
              <a:ext cx="170972" cy="170972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Oval 106">
              <a:extLst>
                <a:ext uri="{FF2B5EF4-FFF2-40B4-BE49-F238E27FC236}">
                  <a16:creationId xmlns:a16="http://schemas.microsoft.com/office/drawing/2014/main" id="{3473A5D3-8D7F-7E99-0C93-A30C4055ECCF}"/>
                </a:ext>
              </a:extLst>
            </p:cNvPr>
            <p:cNvSpPr/>
            <p:nvPr/>
          </p:nvSpPr>
          <p:spPr>
            <a:xfrm>
              <a:off x="7387884" y="231648"/>
              <a:ext cx="170972" cy="170972"/>
            </a:xfrm>
            <a:prstGeom prst="ellipse">
              <a:avLst/>
            </a:prstGeom>
            <a:solidFill>
              <a:srgbClr val="CC00CC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Oval 107">
              <a:extLst>
                <a:ext uri="{FF2B5EF4-FFF2-40B4-BE49-F238E27FC236}">
                  <a16:creationId xmlns:a16="http://schemas.microsoft.com/office/drawing/2014/main" id="{C34A0BC6-13FB-FA42-897A-3CD7B8ABF5FA}"/>
                </a:ext>
              </a:extLst>
            </p:cNvPr>
            <p:cNvSpPr/>
            <p:nvPr/>
          </p:nvSpPr>
          <p:spPr>
            <a:xfrm>
              <a:off x="7643761" y="231648"/>
              <a:ext cx="170972" cy="17097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8240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 층과 풀링 층 이해하기</a:t>
            </a:r>
            <a:r>
              <a:rPr lang="en-US" altLang="ko-KR" dirty="0"/>
              <a:t>(</a:t>
            </a:r>
            <a:r>
              <a:rPr lang="ko-KR" altLang="en-US" dirty="0"/>
              <a:t>문제해결 과정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학습</a:t>
            </a:r>
            <a:endParaRPr lang="en-US" altLang="ko-KR" dirty="0"/>
          </a:p>
          <a:p>
            <a:pPr lvl="2"/>
            <a:r>
              <a:rPr lang="ko-KR" altLang="en-US" dirty="0"/>
              <a:t>합성곱 신경망을 구성하는 핵심 개념</a:t>
            </a:r>
            <a:endParaRPr lang="en-US" altLang="ko-KR" dirty="0"/>
          </a:p>
          <a:p>
            <a:pPr lvl="2"/>
            <a:r>
              <a:rPr lang="ko-KR" altLang="en-US" dirty="0"/>
              <a:t>합성곱</a:t>
            </a:r>
            <a:r>
              <a:rPr lang="en-US" altLang="ko-KR" dirty="0"/>
              <a:t>, </a:t>
            </a:r>
            <a:r>
              <a:rPr lang="ko-KR" altLang="en-US" dirty="0"/>
              <a:t>필터</a:t>
            </a:r>
            <a:r>
              <a:rPr lang="en-US" altLang="ko-KR" dirty="0"/>
              <a:t>, </a:t>
            </a:r>
            <a:r>
              <a:rPr lang="ko-KR" altLang="en-US" dirty="0"/>
              <a:t>패딩</a:t>
            </a:r>
            <a:r>
              <a:rPr lang="en-US" altLang="ko-KR" dirty="0"/>
              <a:t>, </a:t>
            </a:r>
            <a:r>
              <a:rPr lang="ko-KR" altLang="en-US" dirty="0"/>
              <a:t>스트라이드</a:t>
            </a:r>
            <a:r>
              <a:rPr lang="en-US" altLang="ko-KR" dirty="0"/>
              <a:t>, </a:t>
            </a:r>
            <a:r>
              <a:rPr lang="ko-KR" altLang="en-US" dirty="0"/>
              <a:t>풀링 등</a:t>
            </a:r>
            <a:endParaRPr lang="en-US" altLang="ko-KR" dirty="0"/>
          </a:p>
          <a:p>
            <a:pPr lvl="2"/>
            <a:r>
              <a:rPr lang="ko-KR" altLang="en-US" dirty="0"/>
              <a:t>합성곱 신경망은 직관적으로 이해하기 쉽지 않지만 이미지 처리에서 뛰어난 성능을 발휘</a:t>
            </a:r>
            <a:endParaRPr lang="en-US" altLang="ko-KR" dirty="0"/>
          </a:p>
          <a:p>
            <a:pPr lvl="2"/>
            <a:r>
              <a:rPr lang="ko-KR" altLang="en-US" dirty="0"/>
              <a:t>합성곱 층과 풀링 층은 거의 항상 함께 사용</a:t>
            </a:r>
            <a:endParaRPr lang="en-US" altLang="ko-KR" dirty="0"/>
          </a:p>
          <a:p>
            <a:pPr lvl="2"/>
            <a:r>
              <a:rPr lang="ko-KR" altLang="en-US" dirty="0"/>
              <a:t>합성곱 층에서 입력의 크기를 유지하며 각 필터가 추출한 특성 맵을 출력하면 풀링 층에서 특성 맵의 </a:t>
            </a:r>
            <a:br>
              <a:rPr lang="en-US" altLang="ko-KR" dirty="0"/>
            </a:br>
            <a:r>
              <a:rPr lang="ko-KR" altLang="en-US" dirty="0"/>
              <a:t>가로세로를 줄임 </a:t>
            </a:r>
            <a:r>
              <a:rPr lang="en-US" altLang="ko-KR" dirty="0"/>
              <a:t>- </a:t>
            </a:r>
            <a:r>
              <a:rPr lang="ko-KR" altLang="en-US" dirty="0"/>
              <a:t>일반적으로 최대 풀링을 즐겨 사용하며 특성 맵을 절반으로 줄임</a:t>
            </a:r>
            <a:endParaRPr lang="en-US" altLang="ko-KR" dirty="0"/>
          </a:p>
          <a:p>
            <a:pPr lvl="2"/>
            <a:r>
              <a:rPr lang="ko-KR" altLang="en-US" dirty="0"/>
              <a:t>마지막에는 특성 맵을 </a:t>
            </a:r>
            <a:r>
              <a:rPr lang="en-US" altLang="ko-KR" dirty="0"/>
              <a:t>1</a:t>
            </a:r>
            <a:r>
              <a:rPr lang="ko-KR" altLang="en-US" dirty="0"/>
              <a:t>차원 배열로 펼쳐서 </a:t>
            </a:r>
            <a:r>
              <a:rPr lang="en-US" altLang="ko-KR" dirty="0"/>
              <a:t>1</a:t>
            </a:r>
            <a:r>
              <a:rPr lang="ko-KR" altLang="en-US" dirty="0"/>
              <a:t>개 이상의 밀집층에 통과시켜 클래스에 대한 확률을 만듦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</a:t>
            </a:r>
            <a:r>
              <a:rPr lang="ko-KR" altLang="en-US"/>
              <a:t>요소</a:t>
            </a:r>
            <a:r>
              <a:rPr lang="en-US" altLang="ko-KR"/>
              <a:t>(23)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22723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마무리</a:t>
            </a:r>
            <a:r>
              <a:rPr lang="en-US" altLang="ko-KR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키워드로 끝나는 핵심 포인트</a:t>
            </a: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합성곱은 밀집층과 비슷하게 입력과 가중치를 곱하고 절편을 더하는 선형 계산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하지만 밀집층과 달리 각 합성곱은 입력 전체가 아니라 일부만 사용하여 선형 계산을 수행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합성곱 층의 필터는 밀집층의 뉴런에 해당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필터의 가중치와 절편을 종종 커널이라고 부름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자주 사용되는 커널의 크기는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(3, 3)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또는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(5, 5)</a:t>
            </a:r>
            <a:r>
              <a:rPr lang="ko-KR" altLang="en-US" dirty="0">
                <a:solidFill>
                  <a:srgbClr val="000000"/>
                </a:solidFill>
                <a:latin typeface="YoonV YoonGothic100Std_OTF"/>
              </a:rPr>
              <a:t>이며</a:t>
            </a:r>
            <a:r>
              <a:rPr lang="en-US" altLang="ko-KR" dirty="0">
                <a:solidFill>
                  <a:srgbClr val="000000"/>
                </a:solidFill>
                <a:latin typeface="YoonV YoonGothic100Std_OTF"/>
              </a:rPr>
              <a:t>,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커널의 깊이는 입력의 깊이와 같음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특성 맵은 합성곱 층이나 풀링 층의 출력 배열을 의미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필터 하나가 하나의 특성 맵을 만듦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.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합성곱 층에서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5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개의 필터를 적용하면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5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개의 특성 맵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패딩은 합성곱 층의 입력 주위에 추가한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0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으로 채워진 픽셀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YoonV YoonGothic100Std_OTF"/>
              </a:rPr>
              <a:t>밸리드 패딩</a:t>
            </a:r>
            <a:r>
              <a:rPr lang="en-US" altLang="ko-KR" dirty="0">
                <a:solidFill>
                  <a:srgbClr val="000000"/>
                </a:solidFill>
                <a:latin typeface="YoonV YoonGothic100Std_OTF"/>
              </a:rPr>
              <a:t>: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패딩을 사용하지 않는 것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YoonV YoonGothic100Std_OTF"/>
              </a:rPr>
              <a:t>세임 패딩</a:t>
            </a:r>
            <a:r>
              <a:rPr lang="en-US" altLang="ko-KR" dirty="0">
                <a:solidFill>
                  <a:srgbClr val="000000"/>
                </a:solidFill>
                <a:latin typeface="YoonV YoonGothic100Std_OTF"/>
              </a:rPr>
              <a:t>: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합성곱 층의 출력 크기를 입력과 동일하게 만들기 위해 입력에 패딩을 추가하는 것 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스트라이드는 합성곱 층에서 필터가 입력 위를 이동하는 크기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일반적으로 스트라이드는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1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픽셀을 사용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풀링은 가중치가 없고 특성 맵의 가로세로 크기를 줄이는 역할을 수행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대표적으로 최대 풀링과 평균 풀링이 있으며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(2, 2)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풀링으로 입력을 절반으로 줄임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4392D754-D9A5-0D93-ED4C-964E055159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89439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</a:t>
            </a:r>
            <a:r>
              <a:rPr lang="ko-KR" altLang="en-US"/>
              <a:t>확인 문제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ko-KR" altLang="en-US"/>
              <a:t>다음 중 합성곱 층에 대해 잘못 설명한 것은 무엇인가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/>
              <a:t>① </a:t>
            </a:r>
            <a:r>
              <a:rPr lang="ko-KR" altLang="en-US"/>
              <a:t>합성곱 층에서 널리 사용되는 커널 크기는 </a:t>
            </a:r>
            <a:r>
              <a:rPr lang="en-US" altLang="ko-KR"/>
              <a:t>(3, 3)</a:t>
            </a:r>
            <a:r>
              <a:rPr lang="ko-KR" altLang="en-US"/>
              <a:t>이나 </a:t>
            </a:r>
            <a:r>
              <a:rPr lang="en-US" altLang="ko-KR"/>
              <a:t>(5, 5)</a:t>
            </a:r>
            <a:r>
              <a:rPr lang="en-US" altLang="ko-KR" dirty="0"/>
              <a:t>	</a:t>
            </a:r>
            <a:r>
              <a:rPr lang="en-US" altLang="ko-KR"/>
              <a:t>	</a:t>
            </a:r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/>
              <a:t>② </a:t>
            </a:r>
            <a:r>
              <a:rPr lang="ko-KR" altLang="en-US"/>
              <a:t>합성곱 층이 출력한 특성 맵의 채널 크기는 사용한 필터의 개수와 같음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en-US" altLang="ko-KR"/>
              <a:t>③ </a:t>
            </a:r>
            <a:r>
              <a:rPr lang="ko-KR" altLang="en-US"/>
              <a:t>합성곱의 필터마다 서로 다른 가중치와 절편을 사용하여 선형 계산을 수행함</a:t>
            </a:r>
            <a:r>
              <a:rPr lang="en-US" altLang="ko-KR" dirty="0"/>
              <a:t>	</a:t>
            </a:r>
            <a:r>
              <a:rPr lang="en-US" altLang="ko-KR"/>
              <a:t>	</a:t>
            </a:r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/>
              <a:t>④ </a:t>
            </a:r>
            <a:r>
              <a:rPr lang="ko-KR" altLang="en-US"/>
              <a:t>일반적으로 입력에 풀링을 먼저 수행한 후 합성곱 층이 적용됨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endParaRPr lang="en-US" altLang="ko-KR" baseline="300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/>
              <a:t>어떤 합성곱 층이 컬러 이미지에 대해 </a:t>
            </a:r>
            <a:r>
              <a:rPr lang="en-US" altLang="ko-KR"/>
              <a:t>5</a:t>
            </a:r>
            <a:r>
              <a:rPr lang="ko-KR" altLang="en-US"/>
              <a:t>개의 필터를 사용해 세임 패딩으로 합성곱을 수행하고 그다음 </a:t>
            </a:r>
            <a:r>
              <a:rPr lang="en-US" altLang="ko-KR"/>
              <a:t>(2, 2) </a:t>
            </a:r>
            <a:r>
              <a:rPr lang="ko-KR" altLang="en-US"/>
              <a:t>풀링 층을 통과한 특성 맵의 크기가 </a:t>
            </a:r>
            <a:r>
              <a:rPr lang="en-US" altLang="ko-KR"/>
              <a:t>(4, 4, 5). </a:t>
            </a:r>
            <a:r>
              <a:rPr lang="ko-KR" altLang="en-US"/>
              <a:t>이 경우 합성곱 층에 주입된 입력의 크기는</a:t>
            </a:r>
            <a:r>
              <a:rPr lang="en-US" altLang="ko-KR"/>
              <a:t>?</a:t>
            </a:r>
            <a:br>
              <a:rPr lang="en-US" altLang="ko-KR"/>
            </a:br>
            <a:r>
              <a:rPr lang="en-US" altLang="ko-KR"/>
              <a:t>① (4, 4, 3)		② (4, 4, 5)	</a:t>
            </a:r>
            <a:br>
              <a:rPr lang="en-US" altLang="ko-KR"/>
            </a:br>
            <a:r>
              <a:rPr lang="en-US" altLang="ko-KR"/>
              <a:t>③ (8, 8, 3)		④ (8, 8, 5)</a:t>
            </a:r>
            <a:endParaRPr lang="en-US" altLang="ko-KR" dirty="0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20287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F3BA0-AA46-30D4-D720-37918F239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32EE5A7-1400-C799-9D85-3F67A0A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</a:t>
            </a:r>
            <a:r>
              <a:rPr lang="ko-KR" altLang="en-US"/>
              <a:t>확인 문제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BEF30C-1F6D-635B-6733-F0FF20BE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467C2E9-406A-61AD-67E4-677409A2E0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r>
              <a:rPr lang="ko-KR" altLang="en-US"/>
              <a:t>다음과 </a:t>
            </a:r>
            <a:r>
              <a:rPr lang="ko-KR" altLang="en-US" dirty="0"/>
              <a:t>같은 입력에서 </a:t>
            </a:r>
            <a:r>
              <a:rPr lang="en-US" altLang="ko-KR" dirty="0"/>
              <a:t>(3, 3) </a:t>
            </a:r>
            <a:r>
              <a:rPr lang="ko-KR" altLang="en-US" dirty="0"/>
              <a:t>커널과 밸리드 패딩으로 합성곱을 수행합니다</a:t>
            </a:r>
            <a:r>
              <a:rPr lang="en-US" altLang="ko-KR" dirty="0"/>
              <a:t>. </a:t>
            </a:r>
            <a:r>
              <a:rPr lang="ko-KR" altLang="en-US" dirty="0"/>
              <a:t>필터의 개수는 </a:t>
            </a:r>
            <a:r>
              <a:rPr lang="en-US" altLang="ko-KR" dirty="0"/>
              <a:t>1</a:t>
            </a:r>
            <a:r>
              <a:rPr lang="ko-KR" altLang="en-US" dirty="0"/>
              <a:t>개이고 입력의 깊이</a:t>
            </a:r>
            <a:r>
              <a:rPr lang="en-US" altLang="ko-KR" dirty="0"/>
              <a:t>(</a:t>
            </a:r>
            <a:r>
              <a:rPr lang="ko-KR" altLang="en-US" dirty="0"/>
              <a:t>채널</a:t>
            </a:r>
            <a:r>
              <a:rPr lang="en-US" altLang="ko-KR" dirty="0"/>
              <a:t>)</a:t>
            </a:r>
            <a:r>
              <a:rPr lang="ko-KR" altLang="en-US" dirty="0"/>
              <a:t>도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절편은 </a:t>
            </a:r>
            <a:r>
              <a:rPr lang="en-US" altLang="ko-KR" dirty="0"/>
              <a:t>0</a:t>
            </a:r>
            <a:r>
              <a:rPr lang="ko-KR" altLang="en-US" dirty="0"/>
              <a:t>이라고 가정</a:t>
            </a:r>
            <a:r>
              <a:rPr lang="en-US" altLang="ko-KR" dirty="0"/>
              <a:t>. </a:t>
            </a:r>
            <a:r>
              <a:rPr lang="ko-KR" altLang="en-US" dirty="0"/>
              <a:t>이 합성곱의 결과를 </a:t>
            </a:r>
            <a:r>
              <a:rPr lang="ko-KR" altLang="en-US"/>
              <a:t>계산하면</a:t>
            </a:r>
            <a:r>
              <a:rPr lang="en-US" altLang="ko-KR"/>
              <a:t>?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endParaRPr lang="en-US" altLang="ko-KR"/>
          </a:p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endParaRPr lang="en-US" altLang="ko-KR"/>
          </a:p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endParaRPr lang="en-US" altLang="ko-KR"/>
          </a:p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endParaRPr lang="en-US" altLang="ko-KR"/>
          </a:p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r>
              <a:rPr lang="ko-KR" altLang="en-US"/>
              <a:t>다음과 같은 </a:t>
            </a:r>
            <a:r>
              <a:rPr lang="en-US" altLang="ko-KR"/>
              <a:t>(4, 4, 2) </a:t>
            </a:r>
            <a:r>
              <a:rPr lang="ko-KR" altLang="en-US"/>
              <a:t>크기의 특성 맵에서</a:t>
            </a:r>
            <a:r>
              <a:rPr lang="en-US" altLang="ko-KR"/>
              <a:t> (2, 2) </a:t>
            </a:r>
            <a:r>
              <a:rPr lang="ko-KR" altLang="en-US"/>
              <a:t>최대 풀링의 결과를 계산</a:t>
            </a:r>
            <a:endParaRPr lang="en-US" altLang="ko-KR" dirty="0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780DAC31-74E0-8425-87D4-E4B5656C06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893FD-9F05-1F28-7F9F-A45A1949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13" y="1638300"/>
            <a:ext cx="3665716" cy="1992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3A79FB-A24D-48A0-0ACE-6BC3817EA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83" y="4110108"/>
            <a:ext cx="2133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88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패션 </a:t>
            </a:r>
            <a:r>
              <a:rPr lang="en-US" altLang="ko-KR" dirty="0">
                <a:latin typeface="+mn-ea"/>
                <a:ea typeface="+mn-ea"/>
              </a:rPr>
              <a:t>MNIST </a:t>
            </a:r>
            <a:r>
              <a:rPr lang="ko-KR" altLang="en-US" dirty="0">
                <a:latin typeface="+mn-ea"/>
                <a:ea typeface="+mn-ea"/>
              </a:rPr>
              <a:t>데이터 불러오기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주피터 노트북에서 케라스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를 사용해 패션 </a:t>
            </a:r>
            <a:r>
              <a:rPr lang="en-US" altLang="ko-KR" dirty="0">
                <a:latin typeface="+mn-ea"/>
                <a:ea typeface="+mn-ea"/>
              </a:rPr>
              <a:t>MNIST </a:t>
            </a:r>
            <a:r>
              <a:rPr lang="ko-KR" altLang="en-US" dirty="0">
                <a:latin typeface="+mn-ea"/>
                <a:ea typeface="+mn-ea"/>
              </a:rPr>
              <a:t>데이터를 불러오고 적절히 전처리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데이터 스케일을 </a:t>
            </a:r>
            <a:r>
              <a:rPr lang="en-US" altLang="ko-KR" dirty="0">
                <a:latin typeface="+mn-ea"/>
                <a:ea typeface="+mn-ea"/>
              </a:rPr>
              <a:t>0~255 </a:t>
            </a:r>
            <a:r>
              <a:rPr lang="ko-KR" altLang="en-US" dirty="0">
                <a:latin typeface="+mn-ea"/>
                <a:ea typeface="+mn-ea"/>
              </a:rPr>
              <a:t>사이에서 </a:t>
            </a:r>
            <a:r>
              <a:rPr lang="en-US" altLang="ko-KR" dirty="0">
                <a:latin typeface="+mn-ea"/>
                <a:ea typeface="+mn-ea"/>
              </a:rPr>
              <a:t>0~1 </a:t>
            </a:r>
            <a:r>
              <a:rPr lang="ko-KR" altLang="en-US" dirty="0">
                <a:latin typeface="+mn-ea"/>
                <a:ea typeface="+mn-ea"/>
              </a:rPr>
              <a:t>사이로 바꾸고 훈련 세트와 검증 세트로 나누기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완전 연결 신경망에서는 입력 이미지를 밀집층에 연결하기 위해 일렬로 펼쳐야 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넘파이 </a:t>
            </a:r>
            <a:r>
              <a:rPr lang="en-US" altLang="ko-KR" dirty="0">
                <a:latin typeface="+mn-ea"/>
                <a:ea typeface="+mn-ea"/>
              </a:rPr>
              <a:t>reshape( ) </a:t>
            </a:r>
            <a:r>
              <a:rPr lang="ko-KR" altLang="en-US" dirty="0">
                <a:latin typeface="+mn-ea"/>
                <a:ea typeface="+mn-ea"/>
              </a:rPr>
              <a:t>메서드를 사용해 전체 배열 차원을 그대로 유지하면서 마지막에 차원을 추가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D96036-9076-48A6-9597-1D5550DC1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160815"/>
              </p:ext>
            </p:extLst>
          </p:nvPr>
        </p:nvGraphicFramePr>
        <p:xfrm>
          <a:off x="1666875" y="2744170"/>
          <a:ext cx="628015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keras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sklearn.model_selection import train_test_split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(train_input, train_target), (test_input, test_target) =\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keras.datasets.fashion_mnist.load_data()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train_scaled = train_input.reshape(-1, 28, 28, 1) / 255.0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train_scaled, val_scaled, train_target, val_target = train_test_split(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train_scaled, train_target, test_size=0.2, random_state=42)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969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패션 </a:t>
            </a:r>
            <a:r>
              <a:rPr lang="en-US" altLang="ko-KR" dirty="0">
                <a:latin typeface="+mn-ea"/>
                <a:ea typeface="+mn-ea"/>
              </a:rPr>
              <a:t>MNIST </a:t>
            </a:r>
            <a:r>
              <a:rPr lang="ko-KR" altLang="en-US" dirty="0">
                <a:latin typeface="+mn-ea"/>
                <a:ea typeface="+mn-ea"/>
              </a:rPr>
              <a:t>데이터 불러오기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 이제 </a:t>
            </a:r>
            <a:r>
              <a:rPr lang="en-US" altLang="ko-KR">
                <a:latin typeface="+mn-ea"/>
                <a:ea typeface="+mn-ea"/>
              </a:rPr>
              <a:t>(48000, 28, 28) </a:t>
            </a:r>
            <a:r>
              <a:rPr lang="ko-KR" altLang="en-US">
                <a:latin typeface="+mn-ea"/>
                <a:ea typeface="+mn-ea"/>
              </a:rPr>
              <a:t>크기인 </a:t>
            </a:r>
            <a:r>
              <a:rPr lang="en-US" altLang="ko-KR">
                <a:latin typeface="+mn-ea"/>
                <a:ea typeface="+mn-ea"/>
              </a:rPr>
              <a:t>train_input</a:t>
            </a:r>
            <a:r>
              <a:rPr lang="ko-KR" altLang="en-US">
                <a:latin typeface="+mn-ea"/>
                <a:ea typeface="+mn-ea"/>
              </a:rPr>
              <a:t>이 </a:t>
            </a:r>
            <a:r>
              <a:rPr lang="en-US" altLang="ko-KR">
                <a:latin typeface="+mn-ea"/>
                <a:ea typeface="+mn-ea"/>
              </a:rPr>
              <a:t>(48000, 28, 28, 1) </a:t>
            </a:r>
            <a:r>
              <a:rPr lang="ko-KR" altLang="en-US">
                <a:latin typeface="+mn-ea"/>
                <a:ea typeface="+mn-ea"/>
              </a:rPr>
              <a:t>크기인 </a:t>
            </a:r>
            <a:r>
              <a:rPr lang="en-US" altLang="ko-KR">
                <a:latin typeface="+mn-ea"/>
                <a:ea typeface="+mn-ea"/>
              </a:rPr>
              <a:t>train_scaled</a:t>
            </a:r>
            <a:r>
              <a:rPr lang="ko-KR" altLang="en-US">
                <a:latin typeface="+mn-ea"/>
                <a:ea typeface="+mn-ea"/>
              </a:rPr>
              <a:t>가 됨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6785E-3C2F-47EA-B4AD-E381421A0CCD}"/>
              </a:ext>
            </a:extLst>
          </p:cNvPr>
          <p:cNvSpPr txBox="1"/>
          <p:nvPr/>
        </p:nvSpPr>
        <p:spPr>
          <a:xfrm>
            <a:off x="2275133" y="4897833"/>
            <a:ext cx="3486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9751CB"/>
                </a:solidFill>
              </a:rPr>
              <a:t>(48000, 28, 28) </a:t>
            </a:r>
            <a:r>
              <a:rPr lang="ko-KR" altLang="en-US" sz="1600" dirty="0">
                <a:solidFill>
                  <a:srgbClr val="9751CB"/>
                </a:solidFill>
              </a:rPr>
              <a:t>크기의 </a:t>
            </a:r>
            <a:r>
              <a:rPr lang="en-US" altLang="ko-KR" sz="1600" dirty="0">
                <a:solidFill>
                  <a:srgbClr val="9751CB"/>
                </a:solidFill>
              </a:rPr>
              <a:t>3</a:t>
            </a:r>
            <a:r>
              <a:rPr lang="ko-KR" altLang="en-US" sz="1600" dirty="0">
                <a:solidFill>
                  <a:srgbClr val="9751CB"/>
                </a:solidFill>
              </a:rPr>
              <a:t>차원 배열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09211-C6E3-47AF-9EB3-BD79A25A66C0}"/>
              </a:ext>
            </a:extLst>
          </p:cNvPr>
          <p:cNvSpPr txBox="1"/>
          <p:nvPr/>
        </p:nvSpPr>
        <p:spPr>
          <a:xfrm>
            <a:off x="6423958" y="4897833"/>
            <a:ext cx="3688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9751CB"/>
                </a:solidFill>
              </a:rPr>
              <a:t>(48000, 28, 28, 1) </a:t>
            </a:r>
            <a:r>
              <a:rPr lang="ko-KR" altLang="en-US" sz="1600" dirty="0">
                <a:solidFill>
                  <a:srgbClr val="9751CB"/>
                </a:solidFill>
              </a:rPr>
              <a:t>크기의 </a:t>
            </a:r>
            <a:r>
              <a:rPr lang="en-US" altLang="ko-KR" sz="1600" dirty="0">
                <a:solidFill>
                  <a:srgbClr val="9751CB"/>
                </a:solidFill>
              </a:rPr>
              <a:t>4</a:t>
            </a:r>
            <a:r>
              <a:rPr lang="ko-KR" altLang="en-US" sz="1600" dirty="0">
                <a:solidFill>
                  <a:srgbClr val="9751CB"/>
                </a:solidFill>
              </a:rPr>
              <a:t>차원 배열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C834DC1-2A52-85AA-437C-8387680F4321}"/>
              </a:ext>
            </a:extLst>
          </p:cNvPr>
          <p:cNvGrpSpPr/>
          <p:nvPr/>
        </p:nvGrpSpPr>
        <p:grpSpPr>
          <a:xfrm>
            <a:off x="2275133" y="1777070"/>
            <a:ext cx="8061173" cy="2944339"/>
            <a:chOff x="2275133" y="1777070"/>
            <a:chExt cx="8061173" cy="29443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A1F7862-002A-F65F-8A1F-74C757F5D3E9}"/>
                </a:ext>
              </a:extLst>
            </p:cNvPr>
            <p:cNvGrpSpPr/>
            <p:nvPr/>
          </p:nvGrpSpPr>
          <p:grpSpPr>
            <a:xfrm>
              <a:off x="2275133" y="1777070"/>
              <a:ext cx="7989455" cy="2944339"/>
              <a:chOff x="2275133" y="1777070"/>
              <a:chExt cx="7989455" cy="294433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A1C99978-7E4F-8CC1-2ECB-C8E89A559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75133" y="1777070"/>
                <a:ext cx="7989455" cy="2944339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F8AE23D-86F2-3FD0-4ED9-DB11541C25D5}"/>
                  </a:ext>
                </a:extLst>
              </p:cNvPr>
              <p:cNvSpPr/>
              <p:nvPr/>
            </p:nvSpPr>
            <p:spPr>
              <a:xfrm>
                <a:off x="2402541" y="4186518"/>
                <a:ext cx="842683" cy="25101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rgbClr val="9751CB"/>
                    </a:solidFill>
                  </a:rPr>
                  <a:t>48,000</a:t>
                </a:r>
                <a:endParaRPr lang="ko-KR" altLang="en-US">
                  <a:solidFill>
                    <a:srgbClr val="9751CB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716A35D-C91C-E013-CEBB-4884CE97F109}"/>
                  </a:ext>
                </a:extLst>
              </p:cNvPr>
              <p:cNvSpPr/>
              <p:nvPr/>
            </p:nvSpPr>
            <p:spPr>
              <a:xfrm>
                <a:off x="7001435" y="4312023"/>
                <a:ext cx="842683" cy="25101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rgbClr val="9751CB"/>
                    </a:solidFill>
                  </a:rPr>
                  <a:t>48,000</a:t>
                </a:r>
                <a:endParaRPr lang="ko-KR" altLang="en-US">
                  <a:solidFill>
                    <a:srgbClr val="9751CB"/>
                  </a:solidFill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DCEBB8-64A6-D72C-D2F4-F5B6A1FDF413}"/>
                </a:ext>
              </a:extLst>
            </p:cNvPr>
            <p:cNvSpPr/>
            <p:nvPr/>
          </p:nvSpPr>
          <p:spPr>
            <a:xfrm>
              <a:off x="10183906" y="3684494"/>
              <a:ext cx="152400" cy="887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3868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합성곱 신경망 만들기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전형적인 합성곱 신경망의 구조는 합성곱 층으로 이미지에서 특징을 감지한 후 밀집층으로 클래스에 따른 분류 확률을 계산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케라스의 </a:t>
            </a:r>
            <a:r>
              <a:rPr lang="en-US" altLang="ko-KR" dirty="0">
                <a:latin typeface="+mn-ea"/>
                <a:ea typeface="+mn-ea"/>
              </a:rPr>
              <a:t>Sequential </a:t>
            </a:r>
            <a:r>
              <a:rPr lang="ko-KR" altLang="en-US" dirty="0">
                <a:latin typeface="+mn-ea"/>
                <a:ea typeface="+mn-ea"/>
              </a:rPr>
              <a:t>클래스를 사용해 순서대로 이 구조를 정의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Sequential </a:t>
            </a:r>
            <a:r>
              <a:rPr lang="ko-KR" altLang="en-US" dirty="0">
                <a:latin typeface="+mn-ea"/>
                <a:ea typeface="+mn-ea"/>
              </a:rPr>
              <a:t>클래스의 객체를 만들고 첫 번째 합성곱 층인 </a:t>
            </a:r>
            <a:r>
              <a:rPr lang="en-US" altLang="ko-KR" dirty="0">
                <a:latin typeface="+mn-ea"/>
                <a:ea typeface="+mn-ea"/>
              </a:rPr>
              <a:t>Conv2D</a:t>
            </a:r>
            <a:r>
              <a:rPr lang="ko-KR" altLang="en-US" dirty="0">
                <a:latin typeface="+mn-ea"/>
                <a:ea typeface="+mn-ea"/>
              </a:rPr>
              <a:t>를 추가 </a:t>
            </a:r>
            <a:r>
              <a:rPr lang="en-US" altLang="ko-KR" dirty="0">
                <a:latin typeface="+mn-ea"/>
                <a:ea typeface="+mn-ea"/>
              </a:rPr>
              <a:t>- add( ) </a:t>
            </a:r>
            <a:r>
              <a:rPr lang="ko-KR" altLang="en-US" dirty="0">
                <a:latin typeface="+mn-ea"/>
                <a:ea typeface="+mn-ea"/>
              </a:rPr>
              <a:t>메서드를 사용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sz="1800">
              <a:latin typeface="+mn-ea"/>
              <a:ea typeface="+mn-ea"/>
            </a:endParaRPr>
          </a:p>
          <a:p>
            <a:pPr lvl="2"/>
            <a:endParaRPr lang="en-US" altLang="ko-KR" sz="1800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풀링 층을 추가 </a:t>
            </a:r>
            <a:r>
              <a:rPr lang="en-US" altLang="ko-KR" dirty="0">
                <a:latin typeface="+mn-ea"/>
                <a:ea typeface="+mn-ea"/>
              </a:rPr>
              <a:t>- MaxPooling2D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AveragePooling2D </a:t>
            </a:r>
            <a:r>
              <a:rPr lang="ko-KR" altLang="en-US" dirty="0">
                <a:latin typeface="+mn-ea"/>
                <a:ea typeface="+mn-ea"/>
              </a:rPr>
              <a:t>클래스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첫 번째 합성곱</a:t>
            </a: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풀링 층 다음에 두 번째 합성곱</a:t>
            </a: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풀링 층을 추가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42AA079-2867-42A8-88FA-B9CA2C1A0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69620"/>
              </p:ext>
            </p:extLst>
          </p:nvPr>
        </p:nvGraphicFramePr>
        <p:xfrm>
          <a:off x="1666875" y="2722880"/>
          <a:ext cx="628015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 = keras.Sequential()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model.add(keras.layers.Input(shape=(28,28,1)))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model.add(keras.layers.Conv2D(32, kernel_size=3, activation='relu’,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padding='same'))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7CE963-F9BE-453D-9238-67C7E271A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65649"/>
              </p:ext>
            </p:extLst>
          </p:nvPr>
        </p:nvGraphicFramePr>
        <p:xfrm>
          <a:off x="1666875" y="4228353"/>
          <a:ext cx="628015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model.add(keras.layers.MaxPooling2D(2))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5B35910-C598-4255-BC51-634FE3BEF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33226"/>
              </p:ext>
            </p:extLst>
          </p:nvPr>
        </p:nvGraphicFramePr>
        <p:xfrm>
          <a:off x="1666875" y="4895731"/>
          <a:ext cx="628015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model.add(keras.layers.Conv2D(64, kernel_size=3, activation='relu’,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padding='same'))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model.add(keras.layers.MaxPooling2D(2))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472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합성곱 신경망 만들기</a:t>
            </a:r>
          </a:p>
          <a:p>
            <a:pPr lvl="1"/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차원 특성 맵을 일렬로 펼침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마지막에</a:t>
            </a:r>
            <a:r>
              <a:rPr lang="en-US" altLang="ko-KR" dirty="0">
                <a:latin typeface="+mn-ea"/>
                <a:ea typeface="+mn-ea"/>
              </a:rPr>
              <a:t>1 0</a:t>
            </a:r>
            <a:r>
              <a:rPr lang="ko-KR" altLang="en-US" dirty="0">
                <a:latin typeface="+mn-ea"/>
                <a:ea typeface="+mn-ea"/>
              </a:rPr>
              <a:t>개의 뉴런을 가진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밀집</a:t>
            </a:r>
            <a:r>
              <a:rPr lang="en-US" altLang="ko-KR" dirty="0"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출력층에서 확률을 계산하기 때문임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특성 맵을 일렬로 펼쳐서 바로 출력층에 전달하지 않고 중간에 하나의 밀집 은닉층을 하나 더 구성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즉 </a:t>
            </a:r>
            <a:r>
              <a:rPr lang="en-US" altLang="ko-KR" dirty="0">
                <a:latin typeface="+mn-ea"/>
                <a:ea typeface="+mn-ea"/>
              </a:rPr>
              <a:t>Flatten </a:t>
            </a:r>
            <a:r>
              <a:rPr lang="ko-KR" altLang="en-US" dirty="0">
                <a:latin typeface="+mn-ea"/>
                <a:ea typeface="+mn-ea"/>
              </a:rPr>
              <a:t>클래스 다음에 </a:t>
            </a:r>
            <a:r>
              <a:rPr lang="en-US" altLang="ko-KR" dirty="0">
                <a:latin typeface="+mn-ea"/>
                <a:ea typeface="+mn-ea"/>
              </a:rPr>
              <a:t>Dense </a:t>
            </a:r>
            <a:r>
              <a:rPr lang="ko-KR" altLang="en-US" dirty="0">
                <a:latin typeface="+mn-ea"/>
                <a:ea typeface="+mn-ea"/>
              </a:rPr>
              <a:t>은닉층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마지막으로 </a:t>
            </a:r>
            <a:r>
              <a:rPr lang="en-US" altLang="ko-KR" dirty="0">
                <a:latin typeface="+mn-ea"/>
                <a:ea typeface="+mn-ea"/>
              </a:rPr>
              <a:t>Dense </a:t>
            </a:r>
            <a:r>
              <a:rPr lang="ko-KR" altLang="en-US" dirty="0">
                <a:latin typeface="+mn-ea"/>
                <a:ea typeface="+mn-ea"/>
              </a:rPr>
              <a:t>출력층의 순서대로 구성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은닉층과 출력층 사이에 드롭아웃을 넣어 은닉층의 과대적합을 막아 성능을 조금 더 개선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5B35910-C598-4255-BC51-634FE3BEF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0451"/>
              </p:ext>
            </p:extLst>
          </p:nvPr>
        </p:nvGraphicFramePr>
        <p:xfrm>
          <a:off x="1666875" y="2960688"/>
          <a:ext cx="628015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model.add(keras.layers.Flatten())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model.add(keras.layers.Dense(100, activation='relu'))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model.add(keras.layers.Dropout(0.4))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model.add(keras.layers.Dense(10, activation='softmax'))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614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합성곱 신경망 만들기</a:t>
            </a:r>
          </a:p>
          <a:p>
            <a:pPr lvl="2"/>
            <a:r>
              <a:rPr lang="en-US" altLang="ko-KR" dirty="0">
                <a:latin typeface="+mn-ea"/>
                <a:ea typeface="+mn-ea"/>
              </a:rPr>
              <a:t>summary( ) </a:t>
            </a:r>
            <a:r>
              <a:rPr lang="ko-KR" altLang="en-US" dirty="0">
                <a:latin typeface="+mn-ea"/>
                <a:ea typeface="+mn-ea"/>
              </a:rPr>
              <a:t>메서드로 모델 구조를 출력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5B35910-C598-4255-BC51-634FE3BEF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12562"/>
              </p:ext>
            </p:extLst>
          </p:nvPr>
        </p:nvGraphicFramePr>
        <p:xfrm>
          <a:off x="1666875" y="1593363"/>
          <a:ext cx="210502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model.summary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8FB439-2FB8-4001-8192-A24A28EB80D4}"/>
              </a:ext>
            </a:extLst>
          </p:cNvPr>
          <p:cNvCxnSpPr/>
          <p:nvPr/>
        </p:nvCxnSpPr>
        <p:spPr>
          <a:xfrm>
            <a:off x="4000500" y="1745763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21C2925-85EA-F5D9-BC0A-53087340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437" y="1937061"/>
            <a:ext cx="7644484" cy="45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44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합성곱 신경망 만들기</a:t>
            </a:r>
          </a:p>
          <a:p>
            <a:pPr lvl="2"/>
            <a:r>
              <a:rPr lang="en-US" altLang="ko-KR" dirty="0" err="1">
                <a:latin typeface="+mn-ea"/>
                <a:ea typeface="+mn-ea"/>
              </a:rPr>
              <a:t>plot_model</a:t>
            </a:r>
            <a:r>
              <a:rPr lang="en-US" altLang="ko-KR" dirty="0">
                <a:latin typeface="+mn-ea"/>
                <a:ea typeface="+mn-ea"/>
              </a:rPr>
              <a:t>( ) </a:t>
            </a:r>
            <a:r>
              <a:rPr lang="ko-KR" altLang="en-US" dirty="0">
                <a:latin typeface="+mn-ea"/>
                <a:ea typeface="+mn-ea"/>
              </a:rPr>
              <a:t>함수로 층의 구성을 그림으로 확인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9A69A90-91E9-4157-A138-5A750A220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17435"/>
              </p:ext>
            </p:extLst>
          </p:nvPr>
        </p:nvGraphicFramePr>
        <p:xfrm>
          <a:off x="1666875" y="1656863"/>
          <a:ext cx="306420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420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keras.utils.plot_model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(model)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23D01D-91F5-46F9-A6B8-2410824D1A2F}"/>
              </a:ext>
            </a:extLst>
          </p:cNvPr>
          <p:cNvCxnSpPr/>
          <p:nvPr/>
        </p:nvCxnSpPr>
        <p:spPr>
          <a:xfrm>
            <a:off x="4851400" y="1783863"/>
            <a:ext cx="279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A048401-92E2-3708-1718-97F33BA1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52" y="1539497"/>
            <a:ext cx="16573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 txBox="1">
            <a:spLocks noGrp="1"/>
          </p:cNvSpPr>
          <p:nvPr>
            <p:ph type="sldNum" idx="12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200" name="Google Shape;200;p4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6436"/>
              </a:buClr>
              <a:buSzPts val="3000"/>
              <a:buFont typeface="Malgun Gothic"/>
              <a:buNone/>
            </a:pPr>
            <a:r>
              <a:rPr lang="ko-KR"/>
              <a:t>이 책의 학습 목표</a:t>
            </a:r>
            <a:endParaRPr/>
          </a:p>
        </p:txBody>
      </p:sp>
      <p:sp>
        <p:nvSpPr>
          <p:cNvPr id="201" name="Google Shape;201;p4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b="1"/>
              <a:t>〉 〉 혼자 공부하는 머신러닝+딥러닝</a:t>
            </a:r>
            <a:endParaRPr/>
          </a:p>
        </p:txBody>
      </p:sp>
      <p:sp>
        <p:nvSpPr>
          <p:cNvPr id="202" name="Google Shape;202;p4"/>
          <p:cNvSpPr txBox="1"/>
          <p:nvPr/>
        </p:nvSpPr>
        <p:spPr>
          <a:xfrm>
            <a:off x="487015" y="800100"/>
            <a:ext cx="11281052" cy="540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01: 나의 첫 머신러닝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인공지능, 머신러닝, 딥러닝의 차이점을 이해합니다.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 코랩 사용법을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번째 머신러닝 프로그램을 만들고 머신러닝의 기본 작동 원리를 이해합니다.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02: 데이터 다루기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머신러닝 알고리즘에 주입할 데이터를 준비하는 방법을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형태가 알고리즘에 미치는 영향을 이해합니다.</a:t>
            </a:r>
            <a:endParaRPr sz="140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03: 회귀 알고리즘과 모델 규제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 학습 알고리즘의 한 종류인 회귀 알고리즘에 대해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선형 회귀 알고리즘의 장단점을 이해합니다.</a:t>
            </a:r>
            <a:endParaRPr sz="140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04: 다양한 분류 알고리즘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로지스틱 회귀, 확률적 경사 하강법과 같은 분류 알고리즘을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 분류와 다중 분류의 차이를 이해하고 클래스별 확률을 예측합니다.</a:t>
            </a:r>
            <a:endParaRPr sz="1400"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05: 트리 알고리즘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성능이 좋고 이해하기 쉬운 트리 알고리즘에 대해 배웁니다.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알고리즘의 성능을 최대화하기 위한 하이퍼파라미터 튜닝을 실습합니다.</a:t>
            </a:r>
            <a:endParaRPr sz="1400"/>
          </a:p>
          <a:p>
            <a:pPr marL="685800" marR="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트리를 합쳐 일반화 성능을 높일 수 있는 앙상블 모델을 배웁니다.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합성곱 신경망 만들기</a:t>
            </a:r>
          </a:p>
          <a:p>
            <a:pPr lvl="2"/>
            <a:r>
              <a:rPr lang="en-US" altLang="ko-KR" dirty="0" err="1">
                <a:latin typeface="+mn-ea"/>
                <a:ea typeface="+mn-ea"/>
              </a:rPr>
              <a:t>plot_model</a:t>
            </a:r>
            <a:r>
              <a:rPr lang="en-US" altLang="ko-KR" dirty="0">
                <a:latin typeface="+mn-ea"/>
                <a:ea typeface="+mn-ea"/>
              </a:rPr>
              <a:t>( ) </a:t>
            </a:r>
            <a:r>
              <a:rPr lang="ko-KR" altLang="en-US" dirty="0">
                <a:latin typeface="+mn-ea"/>
                <a:ea typeface="+mn-ea"/>
              </a:rPr>
              <a:t>함수의 </a:t>
            </a:r>
            <a:r>
              <a:rPr lang="en-US" altLang="ko-KR" dirty="0" err="1">
                <a:latin typeface="+mn-ea"/>
                <a:ea typeface="+mn-ea"/>
              </a:rPr>
              <a:t>show_shapes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매개변수를 </a:t>
            </a:r>
            <a:r>
              <a:rPr lang="en-US" altLang="ko-KR" dirty="0">
                <a:latin typeface="+mn-ea"/>
                <a:ea typeface="+mn-ea"/>
              </a:rPr>
              <a:t>True</a:t>
            </a:r>
            <a:r>
              <a:rPr lang="ko-KR" altLang="en-US" dirty="0">
                <a:latin typeface="+mn-ea"/>
                <a:ea typeface="+mn-ea"/>
              </a:rPr>
              <a:t>로 설정하면 이 그림에 입력과 출력의 크기를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err="1">
                <a:latin typeface="+mn-ea"/>
                <a:ea typeface="+mn-ea"/>
              </a:rPr>
              <a:t>to_file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매개변수에 파일 이름을 지정하면 출력한 이미지를 </a:t>
            </a:r>
            <a:r>
              <a:rPr lang="ko-KR" altLang="en-US">
                <a:latin typeface="+mn-ea"/>
                <a:ea typeface="+mn-ea"/>
              </a:rPr>
              <a:t>파일로 저장</a:t>
            </a:r>
            <a:r>
              <a:rPr lang="en-US" altLang="ko-KR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en-US" altLang="ko-KR">
                <a:latin typeface="+mn-ea"/>
                <a:ea typeface="+mn-ea"/>
              </a:rPr>
              <a:t> dpi </a:t>
            </a:r>
            <a:r>
              <a:rPr lang="ko-KR" altLang="en-US">
                <a:latin typeface="+mn-ea"/>
                <a:ea typeface="+mn-ea"/>
              </a:rPr>
              <a:t>기본값은 </a:t>
            </a:r>
            <a:r>
              <a:rPr lang="en-US" altLang="ko-KR">
                <a:latin typeface="+mn-ea"/>
                <a:ea typeface="+mn-ea"/>
              </a:rPr>
              <a:t>200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9A69A90-91E9-4157-A138-5A750A220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9539"/>
              </p:ext>
            </p:extLst>
          </p:nvPr>
        </p:nvGraphicFramePr>
        <p:xfrm>
          <a:off x="1666874" y="2015808"/>
          <a:ext cx="509968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68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keras.utils.plot_model(model, show_shapes=True)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23D01D-91F5-46F9-A6B8-2410824D1A2F}"/>
              </a:ext>
            </a:extLst>
          </p:cNvPr>
          <p:cNvCxnSpPr/>
          <p:nvPr/>
        </p:nvCxnSpPr>
        <p:spPr>
          <a:xfrm>
            <a:off x="4851400" y="1783863"/>
            <a:ext cx="279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0A7EE1-17C7-46DD-A28D-A8E3E0873001}"/>
              </a:ext>
            </a:extLst>
          </p:cNvPr>
          <p:cNvSpPr/>
          <p:nvPr/>
        </p:nvSpPr>
        <p:spPr>
          <a:xfrm>
            <a:off x="6006353" y="2817360"/>
            <a:ext cx="710880" cy="2959598"/>
          </a:xfrm>
          <a:custGeom>
            <a:avLst/>
            <a:gdLst>
              <a:gd name="connsiteX0" fmla="*/ 0 w 597408"/>
              <a:gd name="connsiteY0" fmla="*/ 2438400 h 2438400"/>
              <a:gd name="connsiteX1" fmla="*/ 280416 w 597408"/>
              <a:gd name="connsiteY1" fmla="*/ 2438400 h 2438400"/>
              <a:gd name="connsiteX2" fmla="*/ 280416 w 597408"/>
              <a:gd name="connsiteY2" fmla="*/ 0 h 2438400"/>
              <a:gd name="connsiteX3" fmla="*/ 597408 w 597408"/>
              <a:gd name="connsiteY3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08" h="2438400">
                <a:moveTo>
                  <a:pt x="0" y="2438400"/>
                </a:moveTo>
                <a:lnTo>
                  <a:pt x="280416" y="2438400"/>
                </a:lnTo>
                <a:lnTo>
                  <a:pt x="280416" y="0"/>
                </a:lnTo>
                <a:lnTo>
                  <a:pt x="597408" y="0"/>
                </a:lnTo>
              </a:path>
            </a:pathLst>
          </a:custGeom>
          <a:ln w="127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031D8F-9BA0-4D88-62B2-9B50AC51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92" y="2652085"/>
            <a:ext cx="4399149" cy="33565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C4809D-57AC-3F31-E70E-519835FF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318" y="2652085"/>
            <a:ext cx="4365244" cy="33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2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합성곱 신경망 만들기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EC64D-1C4D-4AF3-8CD6-3DC31195D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809263"/>
            <a:ext cx="8998452" cy="27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21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합성곱 신경망 만들기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BD7FBE-AEF5-418B-B29E-D9DEDD89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4" y="1312986"/>
            <a:ext cx="8314939" cy="51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77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모델 컴파일과 훈련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Adam </a:t>
            </a:r>
            <a:r>
              <a:rPr lang="ko-KR" altLang="en-US" dirty="0">
                <a:latin typeface="+mn-ea"/>
                <a:ea typeface="+mn-ea"/>
              </a:rPr>
              <a:t>옵티마이저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ModelCheckpoint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콜백과 </a:t>
            </a:r>
            <a:r>
              <a:rPr lang="en-US" altLang="ko-KR" dirty="0" err="1">
                <a:latin typeface="+mn-ea"/>
                <a:ea typeface="+mn-ea"/>
              </a:rPr>
              <a:t>EarlyStopping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콜백을 함께 사용해 조기 종료 기법을 구현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3BF127-8149-4339-8075-4D6ABF00D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291876"/>
              </p:ext>
            </p:extLst>
          </p:nvPr>
        </p:nvGraphicFramePr>
        <p:xfrm>
          <a:off x="1666875" y="1630680"/>
          <a:ext cx="6294502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450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model.compile(optimizer='adam', loss='sparse_categorical_crossentropy’,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metrics=['accuracy'])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checkpoint_cb = keras.callbacks.ModelCheckpoint('best-cnn-model.keras’,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save_best_only=True)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early_stopping_cb = keras.callbacks.EarlyStopping(patience=2,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restore_best_weights=True)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history = model.fit(train_scaled, train_target, epochs=20,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       validation_data=(val_scaled, val_target),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       callbacks=[checkpoint_cb, early_stopping_cb])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224703-16F1-46E7-B646-6996A8C63A4E}"/>
              </a:ext>
            </a:extLst>
          </p:cNvPr>
          <p:cNvCxnSpPr/>
          <p:nvPr/>
        </p:nvCxnSpPr>
        <p:spPr>
          <a:xfrm>
            <a:off x="8229600" y="2426208"/>
            <a:ext cx="390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577A0E-4DC6-46A1-B802-DD68FFB73364}"/>
              </a:ext>
            </a:extLst>
          </p:cNvPr>
          <p:cNvSpPr txBox="1"/>
          <p:nvPr/>
        </p:nvSpPr>
        <p:spPr>
          <a:xfrm>
            <a:off x="8755068" y="2287708"/>
            <a:ext cx="2877674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1B50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</a:rPr>
              <a:t>▶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41B50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1B50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</a:rPr>
              <a:t>출력 결과는 다음 쪽에 이어짐</a:t>
            </a:r>
          </a:p>
        </p:txBody>
      </p:sp>
    </p:spTree>
    <p:extLst>
      <p:ext uri="{BB962C8B-B14F-4D97-AF65-F5344CB8AC3E}">
        <p14:creationId xmlns:p14="http://schemas.microsoft.com/office/powerpoint/2010/main" val="533504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모델 컴파일과 훈련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Adam </a:t>
            </a:r>
            <a:r>
              <a:rPr lang="ko-KR" altLang="en-US" dirty="0">
                <a:latin typeface="+mn-ea"/>
                <a:ea typeface="+mn-ea"/>
              </a:rPr>
              <a:t>옵티마이저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ModelCheckpoint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콜백과 </a:t>
            </a:r>
            <a:r>
              <a:rPr lang="en-US" altLang="ko-KR" dirty="0" err="1">
                <a:latin typeface="+mn-ea"/>
                <a:ea typeface="+mn-ea"/>
              </a:rPr>
              <a:t>EarlyStopping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콜백을 함께 사용해 조기 종료 기법을 구현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D0F55-BC4C-479D-9ABF-062C321344E3}"/>
              </a:ext>
            </a:extLst>
          </p:cNvPr>
          <p:cNvSpPr txBox="1"/>
          <p:nvPr/>
        </p:nvSpPr>
        <p:spPr>
          <a:xfrm>
            <a:off x="963892" y="1809263"/>
            <a:ext cx="1735586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1B50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</a:rPr>
              <a:t>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41B50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1B50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</a:rPr>
              <a:t>앞쪽 코드 출력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C6B64-69EB-4100-3AB0-831BBA013E66}"/>
              </a:ext>
            </a:extLst>
          </p:cNvPr>
          <p:cNvSpPr txBox="1"/>
          <p:nvPr/>
        </p:nvSpPr>
        <p:spPr>
          <a:xfrm>
            <a:off x="2781601" y="1947762"/>
            <a:ext cx="61049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Epoch 1/20</a:t>
            </a:r>
          </a:p>
          <a:p>
            <a:r>
              <a:rPr lang="en-US" altLang="ko-KR" sz="1200"/>
              <a:t>1500/1500 ━━━━━━━━━━━━━━━━━━━━ 13s 5ms/step - accuracy:</a:t>
            </a:r>
          </a:p>
          <a:p>
            <a:r>
              <a:rPr lang="en-US" altLang="ko-KR" sz="1200"/>
              <a:t>0.7401 - loss: 0.7269 - val_accuracy: 0.8774 - val_loss: 0.3317</a:t>
            </a:r>
          </a:p>
          <a:p>
            <a:r>
              <a:rPr lang="en-US" altLang="ko-KR" sz="1200"/>
              <a:t>Epoch 2/20</a:t>
            </a:r>
          </a:p>
          <a:p>
            <a:r>
              <a:rPr lang="en-US" altLang="ko-KR" sz="1200"/>
              <a:t>1500/1500 ━━━━━━━━━━━━━━━━━━━━ 7s 5ms/step - accuracy:</a:t>
            </a:r>
          </a:p>
          <a:p>
            <a:r>
              <a:rPr lang="en-US" altLang="ko-KR" sz="1200"/>
              <a:t>0.8664 - loss: 0.3699 - val_accuracy: 0.8928 - val_loss: 0.2956</a:t>
            </a:r>
          </a:p>
          <a:p>
            <a:r>
              <a:rPr lang="en-US" altLang="ko-KR" sz="1200"/>
              <a:t>Epoch 3/20</a:t>
            </a:r>
          </a:p>
          <a:p>
            <a:r>
              <a:rPr lang="en-US" altLang="ko-KR" sz="1200"/>
              <a:t>1500/1500 ━━━━━━━━━━━━━━━━━━━━ 10s 4ms/step - accuracy:</a:t>
            </a:r>
          </a:p>
          <a:p>
            <a:r>
              <a:rPr lang="en-US" altLang="ko-KR" sz="1200"/>
              <a:t>0.8858 - loss: 0.3108 - val_accuracy: 0.9027 - val_loss: 0.2621</a:t>
            </a:r>
          </a:p>
          <a:p>
            <a:r>
              <a:rPr lang="en-US" altLang="ko-KR" sz="1200"/>
              <a:t>Epoch 4/20</a:t>
            </a:r>
          </a:p>
          <a:p>
            <a:r>
              <a:rPr lang="en-US" altLang="ko-KR" sz="1200"/>
              <a:t>1500/1500 ━━━━━━━━━━━━━━━━━━━━ 10s 4ms/step - accuracy:</a:t>
            </a:r>
          </a:p>
          <a:p>
            <a:r>
              <a:rPr lang="en-US" altLang="ko-KR" sz="1200"/>
              <a:t>0.8966 - loss: 0.2785 - val_accuracy: 0.9102 - val_loss: 0.2471</a:t>
            </a:r>
          </a:p>
          <a:p>
            <a:r>
              <a:rPr lang="en-US" altLang="ko-KR" sz="1200"/>
              <a:t>Epoch 5/20</a:t>
            </a:r>
          </a:p>
          <a:p>
            <a:r>
              <a:rPr lang="en-US" altLang="ko-KR" sz="1200"/>
              <a:t>1500/1500 ━━━━━━━━━━━━━━━━━━━━ 10s 4ms/step - accuracy:</a:t>
            </a:r>
          </a:p>
          <a:p>
            <a:r>
              <a:rPr lang="en-US" altLang="ko-KR" sz="1200"/>
              <a:t>0.9067 - loss: 0.2539 - val_accuracy: 0.9087 - val_loss: 0.2466</a:t>
            </a:r>
          </a:p>
          <a:p>
            <a:r>
              <a:rPr lang="en-US" altLang="ko-KR" sz="1200"/>
              <a:t>Epoch 6/20</a:t>
            </a:r>
          </a:p>
          <a:p>
            <a:r>
              <a:rPr lang="en-US" altLang="ko-KR" sz="1200"/>
              <a:t>1500/1500 ━━━━━━━━━━━━━━━━━━━━ 7s 5ms/step - accuracy:</a:t>
            </a:r>
          </a:p>
          <a:p>
            <a:r>
              <a:rPr lang="en-US" altLang="ko-KR" sz="1200"/>
              <a:t>0.9124 - loss: 0.2320 - val_accuracy: 0.9149 - val_loss: 0.2350</a:t>
            </a:r>
          </a:p>
          <a:p>
            <a:r>
              <a:rPr lang="en-US" altLang="ko-KR" sz="1200"/>
              <a:t>Epoch 7/20</a:t>
            </a:r>
          </a:p>
          <a:p>
            <a:r>
              <a:rPr lang="en-US" altLang="ko-KR" sz="1200"/>
              <a:t>1500/1500 ━━━━━━━━━━━━━━━━━━━━ 6s 4ms/step - accuracy:</a:t>
            </a:r>
          </a:p>
          <a:p>
            <a:r>
              <a:rPr lang="en-US" altLang="ko-KR" sz="1200"/>
              <a:t>0.9197 - loss: 0.2169 - val_accuracy: 0.9195 - val_loss: 0.2370</a:t>
            </a:r>
          </a:p>
          <a:p>
            <a:r>
              <a:rPr lang="en-US" altLang="ko-KR" sz="1200"/>
              <a:t>Epoch 8/20</a:t>
            </a:r>
          </a:p>
          <a:p>
            <a:r>
              <a:rPr lang="en-US" altLang="ko-KR" sz="1200"/>
              <a:t>1500/1500 ━━━━━━━━━━━━━━━━━━━━ 8s 5ms/step - accuracy:</a:t>
            </a:r>
          </a:p>
          <a:p>
            <a:r>
              <a:rPr lang="en-US" altLang="ko-KR" sz="1200"/>
              <a:t>0.9267 - loss: 0.1947 - val_accuracy: 0.9191 - val_loss: 0.2369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56330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모델 컴파일과 훈련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손실 그래프를 그려서 조기 종료가 잘 이루어졌는지 확인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 err="1">
                <a:latin typeface="+mn-ea"/>
                <a:ea typeface="+mn-ea"/>
              </a:rPr>
              <a:t>EarlyStopping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클래스에서 </a:t>
            </a:r>
            <a:r>
              <a:rPr lang="en-US" altLang="ko-KR" dirty="0" err="1">
                <a:latin typeface="+mn-ea"/>
                <a:ea typeface="+mn-ea"/>
              </a:rPr>
              <a:t>restore_best_weights</a:t>
            </a:r>
            <a:r>
              <a:rPr lang="en-US" altLang="ko-KR" dirty="0">
                <a:latin typeface="+mn-ea"/>
                <a:ea typeface="+mn-ea"/>
              </a:rPr>
              <a:t>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매개변수를 </a:t>
            </a:r>
            <a:r>
              <a:rPr lang="en-US" altLang="ko-KR" dirty="0">
                <a:latin typeface="+mn-ea"/>
                <a:ea typeface="+mn-ea"/>
              </a:rPr>
              <a:t>True</a:t>
            </a:r>
            <a:r>
              <a:rPr lang="ko-KR" altLang="en-US" dirty="0">
                <a:latin typeface="+mn-ea"/>
                <a:ea typeface="+mn-ea"/>
              </a:rPr>
              <a:t>로 지정했으므로 현재 </a:t>
            </a:r>
            <a:r>
              <a:rPr lang="en-US" altLang="ko-KR" dirty="0">
                <a:latin typeface="+mn-ea"/>
                <a:ea typeface="+mn-ea"/>
              </a:rPr>
              <a:t>model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객체가 최적의 모델 파라미터로 복원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8DB7D5-4D49-4A7B-AB35-D84E54846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82672"/>
              </p:ext>
            </p:extLst>
          </p:nvPr>
        </p:nvGraphicFramePr>
        <p:xfrm>
          <a:off x="1666875" y="1630680"/>
          <a:ext cx="365816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816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matplotlib.pyplot as plt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plt.plot(history.history['loss'], label='train')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plt.plot(history.history['val_loss'], label='val')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plt.xlabel('epoch')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plt.ylabel('loss')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plt.legend()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BA4402-81F9-4AF2-91EA-1B837E29A26A}"/>
              </a:ext>
            </a:extLst>
          </p:cNvPr>
          <p:cNvCxnSpPr/>
          <p:nvPr/>
        </p:nvCxnSpPr>
        <p:spPr>
          <a:xfrm>
            <a:off x="5666770" y="22644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3D97CE-3DA0-4318-B4C8-1AAE78A7BE72}"/>
              </a:ext>
            </a:extLst>
          </p:cNvPr>
          <p:cNvSpPr txBox="1"/>
          <p:nvPr/>
        </p:nvSpPr>
        <p:spPr>
          <a:xfrm>
            <a:off x="6127541" y="5060613"/>
            <a:ext cx="54924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검증 세트에 대한 손실이 점차 감소하다가 정체되기 시작하고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훈련 세트에 대한 손실은 점점 더 낮아지는 추세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이 그래프를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>
                <a:solidFill>
                  <a:schemeClr val="accent1">
                    <a:lumMod val="50000"/>
                  </a:schemeClr>
                </a:solidFill>
              </a:rPr>
              <a:t>기반으로 여섯 번째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에포크를 최적으로 판단할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3C39DB-4CE8-4A73-4B54-6D07240E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21" y="1630679"/>
            <a:ext cx="4070744" cy="29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14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모델 컴파일과 훈련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세트에 대한 성능 평가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결과는 </a:t>
            </a:r>
            <a:r>
              <a:rPr lang="en-US" altLang="ko-KR">
                <a:latin typeface="+mn-ea"/>
                <a:ea typeface="+mn-ea"/>
              </a:rPr>
              <a:t>fit ( ) </a:t>
            </a:r>
            <a:r>
              <a:rPr lang="ko-KR" altLang="en-US">
                <a:latin typeface="+mn-ea"/>
                <a:ea typeface="+mn-ea"/>
              </a:rPr>
              <a:t>메서드의 출력 중 여섯 번째 에포크의 출력과 동일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EarlyStopping </a:t>
            </a:r>
            <a:r>
              <a:rPr lang="ko-KR" altLang="en-US">
                <a:latin typeface="+mn-ea"/>
                <a:ea typeface="+mn-ea"/>
              </a:rPr>
              <a:t>콜백이 </a:t>
            </a:r>
            <a:r>
              <a:rPr lang="en-US" altLang="ko-KR">
                <a:latin typeface="+mn-ea"/>
                <a:ea typeface="+mn-ea"/>
              </a:rPr>
              <a:t>model </a:t>
            </a:r>
            <a:r>
              <a:rPr lang="ko-KR" altLang="en-US">
                <a:latin typeface="+mn-ea"/>
                <a:ea typeface="+mn-ea"/>
              </a:rPr>
              <a:t>객체를 최상의 모델 파라미터로 잘 복원한 것으로 이해됨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 dirty="0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8DB7D5-4D49-4A7B-AB35-D84E54846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899054"/>
              </p:ext>
            </p:extLst>
          </p:nvPr>
        </p:nvGraphicFramePr>
        <p:xfrm>
          <a:off x="1666875" y="1630680"/>
          <a:ext cx="351472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7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model.evaluate(val_scaled, val_target)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779799-9B18-45AF-8166-45ACF3A04656}"/>
              </a:ext>
            </a:extLst>
          </p:cNvPr>
          <p:cNvCxnSpPr/>
          <p:nvPr/>
        </p:nvCxnSpPr>
        <p:spPr>
          <a:xfrm>
            <a:off x="5364480" y="1792224"/>
            <a:ext cx="231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8635D1-3869-4F60-B9E9-DC585D4CD1CD}"/>
              </a:ext>
            </a:extLst>
          </p:cNvPr>
          <p:cNvSpPr txBox="1"/>
          <p:nvPr/>
        </p:nvSpPr>
        <p:spPr>
          <a:xfrm>
            <a:off x="2430316" y="2028507"/>
            <a:ext cx="82914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375/375 ━━━━━━━━━━━━━━━━━━━━ 1s 2ms/step - accuracy:</a:t>
            </a:r>
          </a:p>
          <a:p>
            <a:r>
              <a:rPr lang="en-US" altLang="ko-KR"/>
              <a:t>0.9153 - loss: 0.2300</a:t>
            </a:r>
          </a:p>
          <a:p>
            <a:r>
              <a:rPr lang="en-US" altLang="ko-KR"/>
              <a:t>[0.23497572541236877, 0.9149166941642761]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427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F912D-AD8B-648C-97B3-ECD89FD0A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2D729BD-995E-2CF8-A186-C6CDAD5B6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모델 컴파일과 훈련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첫 </a:t>
            </a:r>
            <a:r>
              <a:rPr lang="ko-KR" altLang="en-US" dirty="0">
                <a:latin typeface="+mn-ea"/>
                <a:ea typeface="+mn-ea"/>
              </a:rPr>
              <a:t>번째 샘플 이미지 확인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맷플롯립에서는 흑백 이미지에 깊이 차원은 없으므로 </a:t>
            </a:r>
            <a:r>
              <a:rPr lang="en-US" altLang="ko-KR" dirty="0">
                <a:latin typeface="+mn-ea"/>
                <a:ea typeface="+mn-ea"/>
              </a:rPr>
              <a:t>(28, 28, 1) </a:t>
            </a:r>
            <a:r>
              <a:rPr lang="ko-KR" altLang="en-US" dirty="0">
                <a:latin typeface="+mn-ea"/>
                <a:ea typeface="+mn-ea"/>
              </a:rPr>
              <a:t>크기를 </a:t>
            </a:r>
            <a:r>
              <a:rPr lang="en-US" altLang="ko-KR" dirty="0">
                <a:latin typeface="+mn-ea"/>
                <a:ea typeface="+mn-ea"/>
              </a:rPr>
              <a:t>(28,28)</a:t>
            </a:r>
            <a:r>
              <a:rPr lang="ko-KR" altLang="en-US" dirty="0">
                <a:latin typeface="+mn-ea"/>
                <a:ea typeface="+mn-ea"/>
              </a:rPr>
              <a:t>로 바꾸어 출력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B72E25E-4F38-67F2-59FB-1607E356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ABE2DA-5C19-391F-389B-FE8152D8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7125856-A7ED-7171-37F1-E4A5AEEFBC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86F41D3-9A9A-98CE-DF55-DB0B29F90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543558"/>
              </p:ext>
            </p:extLst>
          </p:nvPr>
        </p:nvGraphicFramePr>
        <p:xfrm>
          <a:off x="1666875" y="2002123"/>
          <a:ext cx="475185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85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plt.imshow(val_scaled[0].reshape(28, 28), cmap='gray_r')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100DFD-FDA7-45CA-1226-2379D370F02F}"/>
              </a:ext>
            </a:extLst>
          </p:cNvPr>
          <p:cNvCxnSpPr/>
          <p:nvPr/>
        </p:nvCxnSpPr>
        <p:spPr>
          <a:xfrm>
            <a:off x="6705600" y="2261203"/>
            <a:ext cx="231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2F16C0-293D-DEFA-3423-A374C376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53" y="2781063"/>
            <a:ext cx="27717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6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544124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모델 컴파일과 훈련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predict ( ) </a:t>
            </a:r>
            <a:r>
              <a:rPr lang="ko-KR" altLang="en-US" dirty="0">
                <a:latin typeface="+mn-ea"/>
                <a:ea typeface="+mn-ea"/>
              </a:rPr>
              <a:t>메서드는 </a:t>
            </a:r>
            <a:r>
              <a:rPr lang="en-US" altLang="ko-KR" dirty="0">
                <a:latin typeface="+mn-ea"/>
                <a:ea typeface="+mn-ea"/>
              </a:rPr>
              <a:t>10</a:t>
            </a:r>
            <a:r>
              <a:rPr lang="ko-KR" altLang="en-US" dirty="0">
                <a:latin typeface="+mn-ea"/>
                <a:ea typeface="+mn-ea"/>
              </a:rPr>
              <a:t>개의 클래스에 대한 예측 확률을 출력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출력 결과를 보면 아홉 번째 값이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이고 다른 값은 거의 </a:t>
            </a:r>
            <a:r>
              <a:rPr lang="en-US" altLang="ko-KR" dirty="0">
                <a:latin typeface="+mn-ea"/>
                <a:ea typeface="+mn-ea"/>
              </a:rPr>
              <a:t>0</a:t>
            </a:r>
            <a:r>
              <a:rPr lang="ko-KR" altLang="en-US" dirty="0">
                <a:latin typeface="+mn-ea"/>
                <a:ea typeface="+mn-ea"/>
              </a:rPr>
              <a:t>에 가까움</a:t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막대그래프로 </a:t>
            </a:r>
            <a:r>
              <a:rPr lang="ko-KR" altLang="en-US" dirty="0">
                <a:latin typeface="+mn-ea"/>
                <a:ea typeface="+mn-ea"/>
              </a:rPr>
              <a:t>확인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/>
              <a:t>(15)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79E1B6A-D0A4-4098-9BEA-6B5937E5A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464884"/>
              </p:ext>
            </p:extLst>
          </p:nvPr>
        </p:nvGraphicFramePr>
        <p:xfrm>
          <a:off x="1666875" y="1653122"/>
          <a:ext cx="351472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7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preds = model.predict(val_scaled[0:1])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print(preds)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50619F-C19C-4A20-9DE2-0FAA32D3155F}"/>
              </a:ext>
            </a:extLst>
          </p:cNvPr>
          <p:cNvCxnSpPr/>
          <p:nvPr/>
        </p:nvCxnSpPr>
        <p:spPr>
          <a:xfrm>
            <a:off x="5291328" y="1910260"/>
            <a:ext cx="231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4196B6-3FD2-454F-B6E9-CE6C07D3A145}"/>
              </a:ext>
            </a:extLst>
          </p:cNvPr>
          <p:cNvSpPr txBox="1"/>
          <p:nvPr/>
        </p:nvSpPr>
        <p:spPr>
          <a:xfrm>
            <a:off x="2149901" y="2366466"/>
            <a:ext cx="7955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1/1 ━━━━━━━━━━━━━━━━━━━━ 0s 133ms/step</a:t>
            </a:r>
          </a:p>
          <a:p>
            <a:r>
              <a:rPr lang="en-US" altLang="ko-KR"/>
              <a:t>[[2.1421800e-18 8.7024404e-25 3.2938590e-20 3.9525481e-20 4.2847604e-19</a:t>
            </a:r>
          </a:p>
          <a:p>
            <a:r>
              <a:rPr lang="en-US" altLang="ko-KR"/>
              <a:t>5.3240785e-18 6.1603418e-19 4.9034962e-19 1.0000000e+00 1.5801817e-20]]</a:t>
            </a:r>
            <a:endParaRPr lang="ko-KR" alt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D73A26D-DF2F-4DCC-9B4E-5C1E02FE2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032519"/>
              </p:ext>
            </p:extLst>
          </p:nvPr>
        </p:nvGraphicFramePr>
        <p:xfrm>
          <a:off x="1666875" y="4226558"/>
          <a:ext cx="351472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7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plt.bar(range(1, 11), preds[0])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plt.xlabel('class')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plt.ylabel('prob.')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BDF09F-5280-46D5-96B4-2AA63C06E426}"/>
              </a:ext>
            </a:extLst>
          </p:cNvPr>
          <p:cNvCxnSpPr/>
          <p:nvPr/>
        </p:nvCxnSpPr>
        <p:spPr>
          <a:xfrm>
            <a:off x="5376672" y="4556695"/>
            <a:ext cx="231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8A6957B-E511-4C20-B72A-1DA0AE6D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392" y="4076700"/>
            <a:ext cx="42291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22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544124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모델 컴파일과 훈련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아홉 번째 클래스가 실제로 무엇인지는 패션 </a:t>
            </a:r>
            <a:r>
              <a:rPr lang="en-US" altLang="ko-KR" dirty="0">
                <a:latin typeface="+mn-ea"/>
                <a:ea typeface="+mn-ea"/>
              </a:rPr>
              <a:t>MNIST </a:t>
            </a:r>
            <a:r>
              <a:rPr lang="ko-KR" altLang="en-US" dirty="0">
                <a:latin typeface="+mn-ea"/>
                <a:ea typeface="+mn-ea"/>
              </a:rPr>
              <a:t>데이터셋의 정의를 참고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패션 </a:t>
            </a:r>
            <a:r>
              <a:rPr lang="en-US" altLang="ko-KR" dirty="0">
                <a:latin typeface="+mn-ea"/>
                <a:ea typeface="+mn-ea"/>
              </a:rPr>
              <a:t>MNIST </a:t>
            </a:r>
            <a:r>
              <a:rPr lang="ko-KR" altLang="en-US" dirty="0">
                <a:latin typeface="+mn-ea"/>
                <a:ea typeface="+mn-ea"/>
              </a:rPr>
              <a:t>데이터셋의 레이블을 리스트로 저장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preds </a:t>
            </a:r>
            <a:r>
              <a:rPr lang="ko-KR" altLang="en-US" dirty="0">
                <a:latin typeface="+mn-ea"/>
                <a:ea typeface="+mn-ea"/>
              </a:rPr>
              <a:t>배열에서 가장 큰 인덱스를 찾아 </a:t>
            </a:r>
            <a:r>
              <a:rPr lang="en-US" altLang="ko-KR" dirty="0">
                <a:latin typeface="+mn-ea"/>
                <a:ea typeface="+mn-ea"/>
              </a:rPr>
              <a:t>classes </a:t>
            </a:r>
            <a:r>
              <a:rPr lang="ko-KR" altLang="en-US" dirty="0">
                <a:latin typeface="+mn-ea"/>
                <a:ea typeface="+mn-ea"/>
              </a:rPr>
              <a:t>리스트의 인덱스로 사용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/>
              <a:t>(16)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D73A26D-DF2F-4DCC-9B4E-5C1E02FE2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382780"/>
              </p:ext>
            </p:extLst>
          </p:nvPr>
        </p:nvGraphicFramePr>
        <p:xfrm>
          <a:off x="1666875" y="2015808"/>
          <a:ext cx="6160389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38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classes = ['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티셔츠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바지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스웨터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드레스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코트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샌달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셔츠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스니커즈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’,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가방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앵클 부츠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D1FB2CF-18E9-4701-9115-69E467233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37089"/>
              </p:ext>
            </p:extLst>
          </p:nvPr>
        </p:nvGraphicFramePr>
        <p:xfrm>
          <a:off x="1666875" y="3046254"/>
          <a:ext cx="419747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747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numpy as np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print(classes[np.argmax(preds)])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0A8A98-91CE-435C-BC83-879CBE80FC9A}"/>
              </a:ext>
            </a:extLst>
          </p:cNvPr>
          <p:cNvCxnSpPr/>
          <p:nvPr/>
        </p:nvCxnSpPr>
        <p:spPr>
          <a:xfrm>
            <a:off x="6113929" y="3406451"/>
            <a:ext cx="25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875990-DAED-4E84-95FF-E6FFCCFC32A6}"/>
              </a:ext>
            </a:extLst>
          </p:cNvPr>
          <p:cNvSpPr txBox="1"/>
          <p:nvPr/>
        </p:nvSpPr>
        <p:spPr>
          <a:xfrm>
            <a:off x="6597990" y="3244334"/>
            <a:ext cx="155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가방</a:t>
            </a:r>
          </a:p>
        </p:txBody>
      </p:sp>
    </p:spTree>
    <p:extLst>
      <p:ext uri="{BB962C8B-B14F-4D97-AF65-F5344CB8AC3E}">
        <p14:creationId xmlns:p14="http://schemas.microsoft.com/office/powerpoint/2010/main" val="221555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sldNum" idx="12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6436"/>
              </a:buClr>
              <a:buSzPts val="3000"/>
              <a:buFont typeface="Malgun Gothic"/>
              <a:buNone/>
            </a:pPr>
            <a:r>
              <a:rPr lang="ko-KR"/>
              <a:t>이 책의 학습 목표</a:t>
            </a:r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b="1"/>
              <a:t>〉 〉 혼자 공부하는 머신러닝+딥러닝</a:t>
            </a:r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487015" y="800100"/>
            <a:ext cx="11281052" cy="540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06: 비지도 학습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타깃이 없는 데이터를 사용하는 비지도 학습과 대표적인 알고리즘을 소개합니다.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대표적인 군집 알고리즘인 k-평균과 DBSCAN을 배웁니다.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대표적인 차원 축소 알고리즘인 주성분 분석(PCA)을 배웁니다.</a:t>
            </a:r>
            <a:endParaRPr sz="140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07: 딥러닝을 시작합니다</a:t>
            </a:r>
            <a:endParaRPr sz="15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딥러닝의 핵심 알고리즘인 인공 신경망을 배웁니다.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대표적인 인공 신경망 라이브러리인 텐서플로와 케라스를 소개합니다.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 신경망 모델의 훈련을 돕는 도구를 익힙니다.</a:t>
            </a:r>
            <a:endParaRPr sz="140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08: 이미지를 위한 인공 신경망</a:t>
            </a:r>
            <a:endParaRPr sz="15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분류 문제에 뛰어난 성능을 발휘하는 합성곱 신경망의 개념과 구성 요소에 대해 배웁니다.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케라스 API로 합성곱 신경망을 만들어 패션 MNIST 데이터에서 성능을 평가해 봅니다.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합성곱 층의 필터와 활성화 출력을 시각화하여 합성곱 신경망이 학습한 내용을 고찰해 봅니다.</a:t>
            </a:r>
            <a:endParaRPr sz="140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09: 텍스트를 위한 인공 신경망</a:t>
            </a:r>
            <a:endParaRPr sz="15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텍스트와 시계열 데이터 같은 순차 데이터에 잘 맞는 순환 신경망의 개념과 구성 요소에 대해 배웁니다.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케라스 API로 기본적인 순환 신경망에서 고급 순환 신경망을 만들어 영화 감상평을 분류하는 작업에 적용해 봅니다.</a:t>
            </a:r>
            <a:endParaRPr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순환 신경망에서 발생하는 문제점과 이를 극복하기 위한 해결책을 살펴봅니다.</a:t>
            </a:r>
            <a:endParaRPr lang="en-US" altLang="ko-KR" sz="11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alt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10: </a:t>
            </a:r>
            <a:r>
              <a:rPr lang="ko-KR" altLang="en-US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 모델을 위한 신경망</a:t>
            </a:r>
            <a:endParaRPr lang="ko-KR" altLang="en-US" sz="15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alt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어텐션 메커니즘과 트랜스포머에 대해 배웁니다</a:t>
            </a:r>
            <a:r>
              <a:rPr lang="en-US" alt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alt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트랜스포머로 상품 설명 요약하기를 학습합니다</a:t>
            </a:r>
            <a:r>
              <a:rPr lang="en-US" alt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00"/>
          </a:p>
          <a:p>
            <a:pPr marL="6858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altLang="en-US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대규모 언어 모델로 텍스트 생성하기를 익힙니다</a:t>
            </a:r>
            <a:r>
              <a:rPr lang="en-US" altLang="ko-KR"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544124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모델 컴파일과 훈련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맨 처음에 떼어 놓았던 테스트 세트로 합성곱 신경망의 일반화 성능 측정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훈련 세트와 검증 세트에서 했던 것처럼 픽셀값의 범위를 </a:t>
            </a:r>
            <a:r>
              <a:rPr lang="en-US" altLang="ko-KR" dirty="0">
                <a:latin typeface="+mn-ea"/>
                <a:ea typeface="+mn-ea"/>
              </a:rPr>
              <a:t>0~1 </a:t>
            </a:r>
            <a:r>
              <a:rPr lang="ko-KR" altLang="en-US" dirty="0">
                <a:latin typeface="+mn-ea"/>
                <a:ea typeface="+mn-ea"/>
              </a:rPr>
              <a:t>사이로 바꾸고 이미지 크기를 </a:t>
            </a:r>
            <a:r>
              <a:rPr lang="en-US" altLang="ko-KR" dirty="0">
                <a:latin typeface="+mn-ea"/>
                <a:ea typeface="+mn-ea"/>
              </a:rPr>
              <a:t>(28,28)</a:t>
            </a:r>
            <a:r>
              <a:rPr lang="ko-KR" altLang="en-US" dirty="0">
                <a:latin typeface="+mn-ea"/>
                <a:ea typeface="+mn-ea"/>
              </a:rPr>
              <a:t>에서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(28, 28, 1)</a:t>
            </a:r>
            <a:r>
              <a:rPr lang="ko-KR" altLang="en-US" dirty="0">
                <a:latin typeface="+mn-ea"/>
                <a:ea typeface="+mn-ea"/>
              </a:rPr>
              <a:t>로 변환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evaluate </a:t>
            </a:r>
            <a:r>
              <a:rPr lang="en-US" altLang="ko-KR" dirty="0">
                <a:latin typeface="+mn-ea"/>
                <a:ea typeface="+mn-ea"/>
              </a:rPr>
              <a:t>( ) </a:t>
            </a:r>
            <a:r>
              <a:rPr lang="ko-KR" altLang="en-US" dirty="0">
                <a:latin typeface="+mn-ea"/>
                <a:ea typeface="+mn-ea"/>
              </a:rPr>
              <a:t>메서드로 테스트 세트에 대한 성능을 측정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/>
              <a:t>(17)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D1FB2CF-18E9-4701-9115-69E467233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10787"/>
              </p:ext>
            </p:extLst>
          </p:nvPr>
        </p:nvGraphicFramePr>
        <p:xfrm>
          <a:off x="1666875" y="2326926"/>
          <a:ext cx="4681538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153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test_scaled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test_input.reshape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(-1, 28, 28, 1) / 255.0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0A8A98-91CE-435C-BC83-879CBE80FC9A}"/>
              </a:ext>
            </a:extLst>
          </p:cNvPr>
          <p:cNvCxnSpPr/>
          <p:nvPr/>
        </p:nvCxnSpPr>
        <p:spPr>
          <a:xfrm>
            <a:off x="5571744" y="3581400"/>
            <a:ext cx="25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875990-DAED-4E84-95FF-E6FFCCFC32A6}"/>
              </a:ext>
            </a:extLst>
          </p:cNvPr>
          <p:cNvSpPr txBox="1"/>
          <p:nvPr/>
        </p:nvSpPr>
        <p:spPr>
          <a:xfrm>
            <a:off x="2048256" y="3835181"/>
            <a:ext cx="79034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313/313 [==============================] - 1s 4ms/step - loss: 0.2457 -</a:t>
            </a:r>
          </a:p>
          <a:p>
            <a:r>
              <a:rPr lang="en-US" altLang="ko-KR"/>
              <a:t>accuracy: 0.9124</a:t>
            </a:r>
          </a:p>
          <a:p>
            <a:r>
              <a:rPr lang="en-US" altLang="ko-KR"/>
              <a:t>[0.26197266578674316, 0.9088000059127808]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5CCBCF2-2044-4C08-9452-76E81A7D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766566"/>
              </p:ext>
            </p:extLst>
          </p:nvPr>
        </p:nvGraphicFramePr>
        <p:xfrm>
          <a:off x="1666875" y="3429000"/>
          <a:ext cx="377075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075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model.evaluate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test_scaled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test_target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636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케라스 </a:t>
            </a:r>
            <a:r>
              <a:rPr lang="en-US" altLang="ko-KR" dirty="0"/>
              <a:t>API</a:t>
            </a:r>
            <a:r>
              <a:rPr lang="ko-KR" altLang="en-US" dirty="0"/>
              <a:t>로 합성곱 신경망 구현</a:t>
            </a:r>
            <a:r>
              <a:rPr lang="en-US" altLang="ko-KR" dirty="0"/>
              <a:t>(</a:t>
            </a:r>
            <a:r>
              <a:rPr lang="ko-KR" altLang="en-US" dirty="0"/>
              <a:t>문제해결 과정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학습</a:t>
            </a:r>
            <a:endParaRPr lang="en-US" altLang="ko-KR" dirty="0"/>
          </a:p>
          <a:p>
            <a:pPr lvl="2"/>
            <a:r>
              <a:rPr lang="ko-KR" altLang="en-US" dirty="0"/>
              <a:t>케라스 </a:t>
            </a:r>
            <a:r>
              <a:rPr lang="en-US" altLang="ko-KR" dirty="0"/>
              <a:t>API</a:t>
            </a:r>
            <a:r>
              <a:rPr lang="ko-KR" altLang="en-US" dirty="0"/>
              <a:t>를 사용해 합성곱 신경망 만들기</a:t>
            </a:r>
            <a:endParaRPr lang="en-US" altLang="ko-KR" dirty="0"/>
          </a:p>
          <a:p>
            <a:pPr lvl="2"/>
            <a:r>
              <a:rPr lang="ko-KR" altLang="en-US" dirty="0"/>
              <a:t>케라스의 </a:t>
            </a:r>
            <a:r>
              <a:rPr lang="en-US" altLang="ko-KR" dirty="0"/>
              <a:t>Conv2D </a:t>
            </a:r>
            <a:r>
              <a:rPr lang="ko-KR" altLang="en-US" dirty="0"/>
              <a:t>클래스를 사용해 </a:t>
            </a:r>
            <a:r>
              <a:rPr lang="en-US" altLang="ko-KR" dirty="0"/>
              <a:t>32</a:t>
            </a:r>
            <a:r>
              <a:rPr lang="ko-KR" altLang="en-US" dirty="0"/>
              <a:t>개의 필터와 </a:t>
            </a:r>
            <a:r>
              <a:rPr lang="en-US" altLang="ko-KR" dirty="0"/>
              <a:t>64</a:t>
            </a:r>
            <a:r>
              <a:rPr lang="ko-KR" altLang="en-US" dirty="0"/>
              <a:t>개의 필터를 둔 </a:t>
            </a:r>
            <a:r>
              <a:rPr lang="en-US" altLang="ko-KR" dirty="0"/>
              <a:t>2</a:t>
            </a:r>
            <a:r>
              <a:rPr lang="ko-KR" altLang="en-US" dirty="0"/>
              <a:t>개의 합성곱 층을 추가</a:t>
            </a:r>
            <a:endParaRPr lang="en-US" altLang="ko-KR" dirty="0"/>
          </a:p>
          <a:p>
            <a:pPr lvl="2"/>
            <a:r>
              <a:rPr lang="ko-KR" altLang="en-US" dirty="0"/>
              <a:t>두 합성곱 층 다음에는 모두 </a:t>
            </a:r>
            <a:r>
              <a:rPr lang="en-US" altLang="ko-KR" dirty="0"/>
              <a:t>(2, 2) </a:t>
            </a:r>
            <a:r>
              <a:rPr lang="ko-KR" altLang="en-US" dirty="0"/>
              <a:t>크기의 최대 풀링 층을 배치</a:t>
            </a:r>
            <a:endParaRPr lang="en-US" altLang="ko-KR" dirty="0"/>
          </a:p>
          <a:p>
            <a:pPr lvl="2"/>
            <a:r>
              <a:rPr lang="ko-KR" altLang="en-US" dirty="0"/>
              <a:t>두 번째 풀링 층을 통과한 특성 맵을 펼친 다음 밀집 은닉층에 연결하고 최종적으로 </a:t>
            </a:r>
            <a:r>
              <a:rPr lang="en-US" altLang="ko-KR" dirty="0"/>
              <a:t>10</a:t>
            </a:r>
            <a:r>
              <a:rPr lang="ko-KR" altLang="en-US" dirty="0"/>
              <a:t>개의 뉴런을 가진 출력층에서 샘플에 대한 확률을 출력</a:t>
            </a:r>
            <a:endParaRPr lang="en-US" altLang="ko-KR" dirty="0"/>
          </a:p>
          <a:p>
            <a:pPr lvl="2"/>
            <a:r>
              <a:rPr lang="ko-KR" altLang="en-US" dirty="0"/>
              <a:t>조기 종료 기법을 사용해 모델을 훈련한 다음 검증 세트로 최적의 에포크에서 성능을 평가</a:t>
            </a:r>
            <a:endParaRPr lang="en-US" altLang="ko-KR" dirty="0"/>
          </a:p>
          <a:p>
            <a:pPr lvl="2"/>
            <a:r>
              <a:rPr lang="ko-KR" altLang="en-US" dirty="0"/>
              <a:t>샘플 데이터 하나를 선택해 예측 클래스를 출력하는 방법</a:t>
            </a:r>
            <a:endParaRPr lang="en-US" altLang="ko-KR" dirty="0"/>
          </a:p>
          <a:p>
            <a:pPr lvl="2"/>
            <a:r>
              <a:rPr lang="ko-KR" altLang="en-US" dirty="0"/>
              <a:t>이제까지 사용하지 않았던 테스트 세트를 사용해 최종 모델의 일반화 성능을 평가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항상 테스트 세트는 모델을 출시하기 직전 딱 한 번만 사용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그렇지 않다면 모델을 실전에 투입했을 때 성능을 올바르게 예측하지 못함</a:t>
            </a:r>
            <a:endParaRPr lang="en-US" altLang="ko-KR" dirty="0"/>
          </a:p>
          <a:p>
            <a:pPr lvl="2"/>
            <a:r>
              <a:rPr lang="ko-KR" altLang="en-US" dirty="0"/>
              <a:t>합성곱 신경망은 이미지를 주로 다루기 때문에 각 층의 출력을 시각화하기 좋음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합성곱 신경망을 사용한 이미지 분류</a:t>
            </a:r>
            <a:r>
              <a:rPr lang="en-US" altLang="ko-KR"/>
              <a:t>(18)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57178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/>
              <a:t>8-2</a:t>
            </a:r>
            <a:r>
              <a:rPr lang="ko-KR" altLang="en-US"/>
              <a:t> 마무리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 dirty="0"/>
              <a:t>키워드로 끝나는 핵심 포인트</a:t>
            </a:r>
          </a:p>
          <a:p>
            <a:pPr lvl="1"/>
            <a:r>
              <a:rPr lang="ko-KR" altLang="en-US">
                <a:solidFill>
                  <a:srgbClr val="000000"/>
                </a:solidFill>
                <a:latin typeface="YoonV YoonGothic100Std_OTF"/>
              </a:rPr>
              <a:t>케라스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YoonV YoonGothic100Std_OTF"/>
              </a:rPr>
              <a:t>의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Conv2D, MaxPooling2D, </a:t>
            </a:r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YoonV YoonGothic100Std_OTF"/>
              </a:rPr>
              <a:t>plot_model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를 활용한 실습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1"/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r>
              <a:rPr lang="ko-KR" altLang="en-US" dirty="0"/>
              <a:t>핵심 패키지와 함수</a:t>
            </a:r>
          </a:p>
          <a:p>
            <a:pPr lvl="1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Keras</a:t>
            </a:r>
            <a:endParaRPr lang="en-US" altLang="ko-KR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 dirty="0">
                <a:solidFill>
                  <a:srgbClr val="221E1F"/>
                </a:solidFill>
                <a:latin typeface="YoonV YoonMyungjo100Std_OTF"/>
              </a:rPr>
              <a:t>Conv2D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: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입력의 너비와 높이 방향의 합성곱 연산을 구현한 클래스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첫 번째 매개변수는 합성곱 필터의 개수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kernel_size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필터의 커널 크기를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strides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필터의 이동 간격을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padding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입력의 패딩 타입을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activation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합성곱 층에 적용할 활성화 함수를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89387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1F7FB-69FE-DD53-DBDF-2FD8A8D1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6BCB71-9912-BE7C-58DF-B4415BD7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/>
              <a:t>8-2</a:t>
            </a:r>
            <a:r>
              <a:rPr lang="ko-KR" altLang="en-US"/>
              <a:t> 마무리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A70C17-B658-7C83-6912-2E6103BF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014B34-DD0C-2BE5-D8FB-EFF563DF01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/>
              <a:t>핵심 </a:t>
            </a:r>
            <a:r>
              <a:rPr lang="ko-KR" altLang="en-US" dirty="0"/>
              <a:t>패키지와 함수</a:t>
            </a:r>
          </a:p>
          <a:p>
            <a:pPr lvl="1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Keras</a:t>
            </a:r>
            <a:endParaRPr lang="en-US" altLang="ko-KR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MaxPooling2D: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입력의 너비와 높이를 줄이는 풀링 연산을 구현한 클래스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첫 번째 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풀링의 크기를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strides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풀링의 이동 간격을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padding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입력의 패딩 타입을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 plot_model ( )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: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케라스 모델 구조를 주피터 노트북에 그리거나 파일로 저장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첫 번째 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케라스 모델 객체를 전달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to_file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파일 이름을 지정하면 그림을 파일로 저장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show_shapes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True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로 지정하면 층의 입력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출력 크기를 표시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show_layer_names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True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로 지정하면 층 이름을 출력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1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matplotlib</a:t>
            </a: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bar ( )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는 막대그래프를 출력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첫 번째 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x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축의 값을 리스트나 넘파이 배열로 전달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두 번째 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막대의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y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축 값을 리스트나 넘파이 배열로 전달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width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막대의 두께를 지정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(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기본값은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0.8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)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BCADFED-3F77-BD6B-2609-4688676243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20559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</a:t>
            </a:r>
            <a:r>
              <a:rPr lang="ko-KR" altLang="en-US"/>
              <a:t>확인 문제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/>
              <a:t>합성곱 층의 필터가 입력 위를 이동하는 간격을 조절하는 </a:t>
            </a:r>
            <a:r>
              <a:rPr lang="en-US" altLang="ko-KR" dirty="0"/>
              <a:t>Conv2D </a:t>
            </a:r>
            <a:r>
              <a:rPr lang="ko-KR" altLang="en-US" dirty="0"/>
              <a:t>클래스의 매개변수는</a:t>
            </a:r>
            <a:r>
              <a:rPr lang="en-US" altLang="ko-KR" dirty="0"/>
              <a:t>?</a:t>
            </a:r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 dirty="0"/>
              <a:t>① </a:t>
            </a:r>
            <a:r>
              <a:rPr lang="en-US" altLang="ko-KR" dirty="0" err="1"/>
              <a:t>kernel_size</a:t>
            </a:r>
            <a:r>
              <a:rPr lang="en-US" altLang="ko-KR" dirty="0"/>
              <a:t>	</a:t>
            </a:r>
            <a:br>
              <a:rPr lang="en-US" altLang="ko-KR" dirty="0"/>
            </a:br>
            <a:r>
              <a:rPr lang="en-US" altLang="ko-KR" dirty="0"/>
              <a:t>② strides	</a:t>
            </a:r>
            <a:br>
              <a:rPr lang="en-US" altLang="ko-KR" dirty="0"/>
            </a:br>
            <a:r>
              <a:rPr lang="en-US" altLang="ko-KR" dirty="0"/>
              <a:t>③ </a:t>
            </a:r>
            <a:r>
              <a:rPr lang="nn-NO" altLang="ko-KR" dirty="0"/>
              <a:t>padding</a:t>
            </a:r>
            <a:r>
              <a:rPr lang="en-US" altLang="ko-KR" dirty="0"/>
              <a:t>		</a:t>
            </a:r>
            <a:br>
              <a:rPr lang="en-US" altLang="ko-KR" dirty="0"/>
            </a:br>
            <a:r>
              <a:rPr lang="en-US" altLang="ko-KR" dirty="0"/>
              <a:t>④ activation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US" altLang="ko-KR" baseline="300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ko-KR"/>
              <a:t>Conv2D </a:t>
            </a:r>
            <a:r>
              <a:rPr lang="ko-KR" altLang="en-US"/>
              <a:t>클래스의 </a:t>
            </a:r>
            <a:r>
              <a:rPr lang="en-US" altLang="ko-KR"/>
              <a:t>padding </a:t>
            </a:r>
            <a:r>
              <a:rPr lang="ko-KR" altLang="en-US"/>
              <a:t>매개변수의 올바른 설명은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/>
              <a:t>① ‘</a:t>
            </a:r>
            <a:r>
              <a:rPr lang="en-US" altLang="ko-KR"/>
              <a:t>valid’</a:t>
            </a:r>
            <a:r>
              <a:rPr lang="ko-KR" altLang="en-US"/>
              <a:t>는 입력의 크기가 커널의 크기의 배수가 되도록 패딩</a:t>
            </a:r>
            <a:r>
              <a:rPr lang="ko-KR" altLang="en-US" dirty="0"/>
              <a:t>	</a:t>
            </a:r>
            <a:br>
              <a:rPr lang="en-US" altLang="ko-KR" dirty="0"/>
            </a:br>
            <a:r>
              <a:rPr lang="ko-KR" altLang="en-US"/>
              <a:t>② ‘</a:t>
            </a:r>
            <a:r>
              <a:rPr lang="en-US" altLang="ko-KR"/>
              <a:t>valid’</a:t>
            </a:r>
            <a:r>
              <a:rPr lang="ko-KR" altLang="en-US"/>
              <a:t>는 입력과 출력의 가로세로 크기를 동일하게 만들도록 패딩</a:t>
            </a:r>
            <a:br>
              <a:rPr lang="ko-KR" altLang="en-US" dirty="0"/>
            </a:br>
            <a:r>
              <a:rPr lang="ko-KR" altLang="en-US"/>
              <a:t>③ ‘</a:t>
            </a:r>
            <a:r>
              <a:rPr lang="en-US" altLang="ko-KR"/>
              <a:t>same’</a:t>
            </a:r>
            <a:r>
              <a:rPr lang="ko-KR" altLang="en-US"/>
              <a:t>은 입력의 크기가 커널의 크기의 배수가 되도록 패딩</a:t>
            </a:r>
            <a:br>
              <a:rPr lang="en-US" altLang="ko-KR" dirty="0"/>
            </a:br>
            <a:r>
              <a:rPr lang="ko-KR" altLang="en-US"/>
              <a:t>④ ‘</a:t>
            </a:r>
            <a:r>
              <a:rPr lang="en-US" altLang="ko-KR"/>
              <a:t>same’</a:t>
            </a:r>
            <a:r>
              <a:rPr lang="ko-KR" altLang="en-US"/>
              <a:t>은 입력과 출력의 가로세로 크기를 동일하게 만들도록 패딩</a:t>
            </a: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24633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8069-9EDF-5524-9BD7-0F9F53B7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B275F3A-BD63-931F-833D-6E68B98E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8-2</a:t>
            </a:r>
            <a:r>
              <a:rPr lang="ko-KR" altLang="en-US" dirty="0"/>
              <a:t> </a:t>
            </a:r>
            <a:r>
              <a:rPr lang="ko-KR" altLang="en-US"/>
              <a:t>확인 문제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9C8EA7-4D8F-8A51-7CF2-CFDDA600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76DC0B4-A9F8-F023-6482-ED7A78A98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r>
              <a:rPr lang="ko-KR" altLang="en-US"/>
              <a:t>다음 </a:t>
            </a:r>
            <a:r>
              <a:rPr lang="ko-KR" altLang="en-US" dirty="0"/>
              <a:t>중 최대 풀링 층의 풀링 매개변수를 잘못 설정한 것은</a:t>
            </a:r>
            <a:r>
              <a:rPr lang="en-US" altLang="ko-KR" dirty="0"/>
              <a:t>?</a:t>
            </a:r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 dirty="0"/>
              <a:t>① </a:t>
            </a:r>
            <a:r>
              <a:rPr lang="en-US" altLang="ko-KR" dirty="0"/>
              <a:t>MaxPooling2D(2)</a:t>
            </a:r>
            <a:r>
              <a:rPr lang="ko-KR" altLang="en-US" dirty="0"/>
              <a:t>	</a:t>
            </a:r>
            <a:br>
              <a:rPr lang="en-US" altLang="ko-KR" dirty="0"/>
            </a:br>
            <a:r>
              <a:rPr lang="ko-KR" altLang="en-US" dirty="0"/>
              <a:t>② </a:t>
            </a:r>
            <a:r>
              <a:rPr lang="en-US" altLang="ko-KR" dirty="0"/>
              <a:t>MaxPooling2D( (2, 2) )</a:t>
            </a:r>
            <a:br>
              <a:rPr lang="ko-KR" altLang="en-US" dirty="0"/>
            </a:br>
            <a:r>
              <a:rPr lang="ko-KR" altLang="en-US" dirty="0"/>
              <a:t>③ </a:t>
            </a:r>
            <a:r>
              <a:rPr lang="en-US" altLang="ko-KR" dirty="0"/>
              <a:t>MaxPooling2D(2, 2)</a:t>
            </a:r>
            <a:br>
              <a:rPr lang="en-US" altLang="ko-KR" dirty="0"/>
            </a:br>
            <a:r>
              <a:rPr lang="ko-KR" altLang="en-US" dirty="0"/>
              <a:t>④ </a:t>
            </a:r>
            <a:r>
              <a:rPr lang="en-US" altLang="ko-KR" dirty="0"/>
              <a:t>MaxPooling2D( (2, 2, 2</a:t>
            </a:r>
            <a:r>
              <a:rPr lang="en-US" altLang="ko-KR"/>
              <a:t>) )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US" altLang="ko-KR"/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 sz="2200"/>
              <a:t>Conv2D </a:t>
            </a:r>
            <a:r>
              <a:rPr lang="ko-KR" altLang="en-US" sz="2200"/>
              <a:t>층의 입력에 대해 올바르게 설명한 것은</a:t>
            </a:r>
            <a:r>
              <a:rPr lang="en-US" altLang="ko-KR" sz="2200"/>
              <a:t>?</a:t>
            </a:r>
            <a:br>
              <a:rPr lang="en-US" altLang="ko-KR" sz="2200"/>
            </a:br>
            <a:r>
              <a:rPr lang="en-US" altLang="ko-KR"/>
              <a:t>① Conv2D </a:t>
            </a:r>
            <a:r>
              <a:rPr lang="ko-KR" altLang="en-US"/>
              <a:t>층은 </a:t>
            </a:r>
            <a:r>
              <a:rPr lang="en-US" altLang="ko-KR"/>
              <a:t>3</a:t>
            </a:r>
            <a:r>
              <a:rPr lang="ko-KR" altLang="en-US"/>
              <a:t>차원 입력을 기대함</a:t>
            </a:r>
            <a:r>
              <a:rPr lang="en-US" altLang="ko-KR"/>
              <a:t>	</a:t>
            </a:r>
            <a:br>
              <a:rPr lang="en-US" altLang="ko-KR"/>
            </a:br>
            <a:r>
              <a:rPr lang="en-US" altLang="ko-KR"/>
              <a:t>② Conv2D </a:t>
            </a:r>
            <a:r>
              <a:rPr lang="ko-KR" altLang="en-US"/>
              <a:t>층을 사용하는 합성곱 신경망의 입력 크기는 배치 차원을 포함해 </a:t>
            </a:r>
            <a:r>
              <a:rPr lang="en-US" altLang="ko-KR"/>
              <a:t>3</a:t>
            </a:r>
            <a:r>
              <a:rPr lang="ko-KR" altLang="en-US"/>
              <a:t>차원임</a:t>
            </a:r>
            <a:br>
              <a:rPr lang="en-US" altLang="ko-KR"/>
            </a:br>
            <a:r>
              <a:rPr lang="en-US" altLang="ko-KR"/>
              <a:t>③ </a:t>
            </a:r>
            <a:r>
              <a:rPr lang="ko-KR" altLang="en-US"/>
              <a:t>기본적으로 케라스 신경망 모델에서 이미지 입력의 크기는 </a:t>
            </a:r>
            <a:r>
              <a:rPr lang="en-US" altLang="ko-KR"/>
              <a:t>(</a:t>
            </a:r>
            <a:r>
              <a:rPr lang="ko-KR" altLang="en-US"/>
              <a:t>배치</a:t>
            </a:r>
            <a:r>
              <a:rPr lang="en-US" altLang="ko-KR"/>
              <a:t>, </a:t>
            </a:r>
            <a:r>
              <a:rPr lang="ko-KR" altLang="en-US"/>
              <a:t>채널</a:t>
            </a:r>
            <a:r>
              <a:rPr lang="en-US" altLang="ko-KR"/>
              <a:t>, </a:t>
            </a:r>
            <a:r>
              <a:rPr lang="ko-KR" altLang="en-US"/>
              <a:t>높이</a:t>
            </a:r>
            <a:r>
              <a:rPr lang="en-US" altLang="ko-KR"/>
              <a:t>, </a:t>
            </a:r>
            <a:r>
              <a:rPr lang="ko-KR" altLang="en-US"/>
              <a:t>너비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④ </a:t>
            </a:r>
            <a:r>
              <a:rPr lang="ko-KR" altLang="en-US"/>
              <a:t>흑백 이미지의 경우 채널이 없어도 </a:t>
            </a:r>
            <a:r>
              <a:rPr lang="en-US" altLang="ko-KR"/>
              <a:t>3</a:t>
            </a:r>
            <a:r>
              <a:rPr lang="ko-KR" altLang="en-US"/>
              <a:t>차원 배열로 간주</a:t>
            </a: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endParaRPr lang="en-US" altLang="ko-KR" dirty="0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8A9CB89-C58E-5308-3C33-569C659E82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64536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/>
              <a:t>파이토치로 합성곱 신경망 모델 훈련하기</a:t>
            </a:r>
            <a:endParaRPr lang="en-US" altLang="ko-KR"/>
          </a:p>
          <a:p>
            <a:pPr lvl="1"/>
            <a:r>
              <a:rPr lang="ko-KR" altLang="en-US"/>
              <a:t>합성곱 층과</a:t>
            </a:r>
            <a:r>
              <a:rPr lang="en-US" altLang="ko-KR"/>
              <a:t>, Sequential </a:t>
            </a:r>
            <a:r>
              <a:rPr lang="ko-KR" altLang="en-US"/>
              <a:t>클래스에 층을 추가하는 방법</a:t>
            </a:r>
            <a:endParaRPr lang="en-US" altLang="ko-KR"/>
          </a:p>
          <a:p>
            <a:pPr lvl="1"/>
            <a:r>
              <a:rPr lang="ko-KR" altLang="en-US"/>
              <a:t>수동으로 배치 데이터셋을 준비하는 대신 파이토치에 포함된 데이터 로더</a:t>
            </a:r>
            <a:r>
              <a:rPr lang="en-US" altLang="ko-KR"/>
              <a:t>(data loader)</a:t>
            </a:r>
            <a:r>
              <a:rPr lang="ko-KR" altLang="en-US"/>
              <a:t>를 </a:t>
            </a:r>
            <a:br>
              <a:rPr lang="en-US" altLang="ko-KR"/>
            </a:br>
            <a:r>
              <a:rPr lang="ko-KR" altLang="en-US"/>
              <a:t>활용하여 모델을 훈련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</a:t>
            </a:r>
            <a:r>
              <a:rPr lang="en-US" altLang="ko-KR" dirty="0"/>
              <a:t>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83867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8EB2F-F29D-52EA-071D-B16C300F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113CD45-3405-E4E7-7704-AC7605F3F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torchvision </a:t>
            </a:r>
            <a:r>
              <a:rPr lang="ko-KR" altLang="en-US"/>
              <a:t>패키지를 사용해 패션 </a:t>
            </a:r>
            <a:r>
              <a:rPr lang="en-US" altLang="ko-KR"/>
              <a:t>MNIST </a:t>
            </a:r>
            <a:r>
              <a:rPr lang="ko-KR" altLang="en-US"/>
              <a:t>데이터셋을 로드하고 훈련 세트와 검증 세트로 나누기</a:t>
            </a:r>
            <a:endParaRPr lang="en-US" altLang="ko-KR"/>
          </a:p>
          <a:p>
            <a:pPr lvl="2"/>
            <a:r>
              <a:rPr lang="ko-KR" altLang="en-US"/>
              <a:t>주의 </a:t>
            </a:r>
            <a:r>
              <a:rPr lang="en-US" altLang="ko-KR"/>
              <a:t>- </a:t>
            </a:r>
            <a:r>
              <a:rPr lang="ko-KR" altLang="en-US"/>
              <a:t>파이토치는 이미지의 채널 차원이 배치 차원 바로 다음에 올 것이라 기대한다는 점</a:t>
            </a:r>
            <a:endParaRPr lang="en-US" altLang="ko-KR"/>
          </a:p>
          <a:p>
            <a:pPr lvl="2"/>
            <a:r>
              <a:rPr lang="ko-KR" altLang="en-US"/>
              <a:t>따라서 기존 </a:t>
            </a:r>
            <a:r>
              <a:rPr lang="en-US" altLang="ko-KR"/>
              <a:t>(28, 28) </a:t>
            </a:r>
            <a:r>
              <a:rPr lang="ko-KR" altLang="en-US"/>
              <a:t>크기의 이미지를 </a:t>
            </a:r>
            <a:r>
              <a:rPr lang="en-US" altLang="ko-KR"/>
              <a:t>(1, 28, 28) </a:t>
            </a:r>
            <a:r>
              <a:rPr lang="ko-KR" altLang="en-US"/>
              <a:t>크기로 변환해야 함</a:t>
            </a:r>
            <a:endParaRPr lang="en-US" altLang="ko-KR"/>
          </a:p>
          <a:p>
            <a:pPr lvl="2"/>
            <a:r>
              <a:rPr lang="en-US" altLang="ko-KR"/>
              <a:t>train_input</a:t>
            </a:r>
            <a:r>
              <a:rPr lang="ko-KR" altLang="en-US"/>
              <a:t>의 </a:t>
            </a:r>
            <a:r>
              <a:rPr lang="en-US" altLang="ko-KR"/>
              <a:t>reshape( ) </a:t>
            </a:r>
            <a:r>
              <a:rPr lang="ko-KR" altLang="en-US"/>
              <a:t>메서드를 사용해 첫 번째 배치 차원 다음에 크기가 </a:t>
            </a:r>
            <a:r>
              <a:rPr lang="en-US" altLang="ko-KR"/>
              <a:t>1</a:t>
            </a:r>
            <a:r>
              <a:rPr lang="ko-KR" altLang="en-US"/>
              <a:t>인 두 번째 차원을 추가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1BF197-19AB-E074-17C3-DE18979F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</a:t>
            </a:r>
            <a:r>
              <a:rPr lang="en-US" altLang="ko-KR" dirty="0"/>
              <a:t>2</a:t>
            </a:r>
            <a:r>
              <a:rPr lang="en-US" altLang="ko-KR"/>
              <a:t>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DB7519-2764-5034-322E-13BC9481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6560D5C3-081F-A4DD-2A10-BDF1BBE870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AFFF8BE6-C70B-FB95-6BE2-C090F5020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256510"/>
              </p:ext>
            </p:extLst>
          </p:nvPr>
        </p:nvGraphicFramePr>
        <p:xfrm>
          <a:off x="1666875" y="2418724"/>
          <a:ext cx="657169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169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torchvision.datasets import FashionMNIST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fm_train = FashionMNIST(root='.', train=True, download=True)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fm_test = FashionMNIST(root='.', train=False, download=True)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train_input = fm_train.data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train_target = fm_train.targets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train_scaled = train_input.reshape(-1, 1, 28, 28) / 255.0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sklearn.model_selection import train_test_split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train_scaled, val_scaled, train_target, val_target = train_test_split(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train_scaled, train_target, test_size=0.2, random_state=42)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627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B9189-952D-67E9-0AB9-16BAC5B23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1F8FAED-40F1-5707-BDDB-7050814C9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Sequential</a:t>
            </a:r>
            <a:r>
              <a:rPr lang="ko-KR" altLang="en-US"/>
              <a:t>클래스로 모델 객체를 먼저 생성한 후</a:t>
            </a:r>
            <a:r>
              <a:rPr lang="en-US" altLang="ko-KR"/>
              <a:t>, add_module( ) </a:t>
            </a:r>
            <a:r>
              <a:rPr lang="ko-KR" altLang="en-US"/>
              <a:t>메서드로 층을 하나씩 추가</a:t>
            </a:r>
            <a:endParaRPr lang="en-US" altLang="ko-KR"/>
          </a:p>
          <a:p>
            <a:pPr lvl="2"/>
            <a:r>
              <a:rPr lang="en-US" altLang="ko-KR"/>
              <a:t>add_module( ) </a:t>
            </a:r>
            <a:r>
              <a:rPr lang="ko-KR" altLang="en-US"/>
              <a:t>메서드를 사용할 때는 첫 번째 매개변수로 층 이름을</a:t>
            </a:r>
            <a:r>
              <a:rPr lang="en-US" altLang="ko-KR"/>
              <a:t>, </a:t>
            </a:r>
            <a:r>
              <a:rPr lang="ko-KR" altLang="en-US"/>
              <a:t>두 번째 매개변수로 층 객체를 전달</a:t>
            </a:r>
            <a:endParaRPr lang="en-US" altLang="ko-KR"/>
          </a:p>
          <a:p>
            <a:pPr lvl="2"/>
            <a:r>
              <a:rPr lang="ko-KR" altLang="en-US"/>
              <a:t>본문에서와 같이 </a:t>
            </a:r>
            <a:r>
              <a:rPr lang="en-US" altLang="ko-KR"/>
              <a:t>32</a:t>
            </a:r>
            <a:r>
              <a:rPr lang="ko-KR" altLang="en-US"/>
              <a:t>개의 필터를 가진 합성곱 층과 렐루 활성화 함수</a:t>
            </a:r>
            <a:r>
              <a:rPr lang="en-US" altLang="ko-KR"/>
              <a:t>, </a:t>
            </a:r>
            <a:r>
              <a:rPr lang="ko-KR" altLang="en-US"/>
              <a:t>풀링 층을 추가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3"/>
            <a:r>
              <a:rPr lang="ko-KR" altLang="en-US"/>
              <a:t>파이토치의 합성곱 층 클래스는 </a:t>
            </a:r>
            <a:r>
              <a:rPr lang="en-US" altLang="ko-KR"/>
              <a:t>Conv2d(</a:t>
            </a:r>
            <a:r>
              <a:rPr lang="ko-KR" altLang="en-US"/>
              <a:t>마지막 </a:t>
            </a:r>
            <a:r>
              <a:rPr lang="en-US" altLang="ko-KR"/>
              <a:t>d</a:t>
            </a:r>
            <a:r>
              <a:rPr lang="ko-KR" altLang="en-US"/>
              <a:t>가 소문자</a:t>
            </a:r>
            <a:r>
              <a:rPr lang="en-US" altLang="ko-KR"/>
              <a:t>)</a:t>
            </a:r>
          </a:p>
          <a:p>
            <a:pPr lvl="3"/>
            <a:r>
              <a:rPr lang="ko-KR" altLang="en-US"/>
              <a:t>첫 번째 매개변수로 입력 채널 개수를 지정하고 두번째 매개변수에 출력 채널 개수</a:t>
            </a:r>
            <a:r>
              <a:rPr lang="en-US" altLang="ko-KR"/>
              <a:t>, </a:t>
            </a:r>
            <a:r>
              <a:rPr lang="ko-KR" altLang="en-US"/>
              <a:t>즉 필터 개수를 지정</a:t>
            </a:r>
            <a:endParaRPr lang="en-US" altLang="ko-KR"/>
          </a:p>
          <a:p>
            <a:pPr lvl="3"/>
            <a:r>
              <a:rPr lang="en-US" altLang="ko-KR"/>
              <a:t>kernel_size</a:t>
            </a:r>
            <a:r>
              <a:rPr lang="ko-KR" altLang="en-US"/>
              <a:t>로 커널 크기를 정수 하나 또는 정수의 튜플로 지정</a:t>
            </a:r>
            <a:endParaRPr lang="en-US" altLang="ko-KR"/>
          </a:p>
          <a:p>
            <a:pPr lvl="3"/>
            <a:r>
              <a:rPr lang="ko-KR" altLang="en-US"/>
              <a:t>패딩도 본문의 예와 동일하게 ‘</a:t>
            </a:r>
            <a:r>
              <a:rPr lang="en-US" altLang="ko-KR"/>
              <a:t>same’ </a:t>
            </a:r>
            <a:r>
              <a:rPr lang="ko-KR" altLang="en-US"/>
              <a:t>패딩을 사용</a:t>
            </a:r>
            <a:endParaRPr lang="en-US" altLang="ko-KR"/>
          </a:p>
          <a:p>
            <a:pPr lvl="3"/>
            <a:r>
              <a:rPr lang="ko-KR" altLang="en-US"/>
              <a:t>렐루 활성화 함수를 추가하고</a:t>
            </a:r>
            <a:r>
              <a:rPr lang="en-US" altLang="ko-KR"/>
              <a:t>, </a:t>
            </a:r>
            <a:r>
              <a:rPr lang="ko-KR" altLang="en-US"/>
              <a:t>풀링 층을 추가</a:t>
            </a:r>
            <a:endParaRPr lang="en-US" altLang="ko-KR"/>
          </a:p>
          <a:p>
            <a:pPr lvl="3"/>
            <a:r>
              <a:rPr lang="ko-KR" altLang="en-US"/>
              <a:t>파이토치의 최대 풀링 클래스는 </a:t>
            </a:r>
            <a:r>
              <a:rPr lang="en-US" altLang="ko-KR"/>
              <a:t>MaxPool2d</a:t>
            </a:r>
          </a:p>
          <a:p>
            <a:pPr lvl="3"/>
            <a:r>
              <a:rPr lang="ko-KR" altLang="en-US"/>
              <a:t>첫 번째 매개변수에 풀링 크기를 지정</a:t>
            </a:r>
            <a:endParaRPr lang="en-US" altLang="ko-KR"/>
          </a:p>
          <a:p>
            <a:pPr lvl="3"/>
            <a:r>
              <a:rPr lang="ko-KR" altLang="en-US"/>
              <a:t>합성곱 층과 마찬가지로 정수 하나 또는 </a:t>
            </a:r>
            <a:r>
              <a:rPr lang="en-US" altLang="ko-KR"/>
              <a:t>(</a:t>
            </a:r>
            <a:r>
              <a:rPr lang="ko-KR" altLang="en-US"/>
              <a:t>높이</a:t>
            </a:r>
            <a:r>
              <a:rPr lang="en-US" altLang="ko-KR"/>
              <a:t>, </a:t>
            </a:r>
            <a:r>
              <a:rPr lang="ko-KR" altLang="en-US"/>
              <a:t>너비</a:t>
            </a:r>
            <a:r>
              <a:rPr lang="en-US" altLang="ko-KR"/>
              <a:t>)</a:t>
            </a:r>
            <a:r>
              <a:rPr lang="ko-KR" altLang="en-US"/>
              <a:t>를 나타내는 정수 튜플을 지정할 수 있음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A0084A9-BE57-EFC0-45A3-89BBFE79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C9D01B-3497-3209-E82D-BAA6A084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4A1E0E3D-23D0-594A-6BB4-F6896AD183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3B9924D4-F1FF-77CC-8641-B9ADDA0DA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005612"/>
              </p:ext>
            </p:extLst>
          </p:nvPr>
        </p:nvGraphicFramePr>
        <p:xfrm>
          <a:off x="1666875" y="1938712"/>
          <a:ext cx="657169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169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torch.nn as nn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 = nn.Sequential()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model.add_module('conv1', nn.Conv2d(1, 32, kernel_size=3, padding='same'))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model.add_module('relu1', nn.ReLU())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model.add_module('pool1', nn.MaxPool2d(2))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132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C323D-DDBA-319C-3B23-1947AE733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4F80147-5A8E-DAF8-9CD3-F9D60DCA1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2"/>
            <a:r>
              <a:rPr lang="ko-KR" altLang="en-US"/>
              <a:t>두 번째 합성곱 층과 렐루 활성화 함수</a:t>
            </a:r>
            <a:r>
              <a:rPr lang="en-US" altLang="ko-KR"/>
              <a:t>, </a:t>
            </a:r>
            <a:r>
              <a:rPr lang="ko-KR" altLang="en-US"/>
              <a:t>최대 풀링 층을 또 추가</a:t>
            </a:r>
          </a:p>
          <a:p>
            <a:pPr lvl="2"/>
            <a:r>
              <a:rPr lang="ko-KR" altLang="en-US"/>
              <a:t>마지막에 </a:t>
            </a:r>
            <a:r>
              <a:rPr lang="en-US" altLang="ko-KR"/>
              <a:t>Flatten </a:t>
            </a:r>
            <a:r>
              <a:rPr lang="ko-KR" altLang="en-US"/>
              <a:t>층을 추가</a:t>
            </a:r>
            <a:endParaRPr lang="en-US" altLang="ko-KR"/>
          </a:p>
          <a:p>
            <a:pPr lvl="2"/>
            <a:r>
              <a:rPr lang="ko-KR" altLang="en-US"/>
              <a:t>두 번째 합성곱 층의 입력 채널 크기는 첫 번째 합성곱 층의 출력 채널 개수와 같음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렐루 활성화 함수와 최대 풀링 층은 채널 크기를 변경시키지 않기 때문임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0E444C8-5576-903C-C792-0ED05D98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4E1296-B163-D6F6-061B-0FD8D6A8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F244CFB-8CFC-7475-1446-E40583703F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8E0CF2F9-E2D7-E372-9FF9-2FAE3F32F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91205"/>
              </p:ext>
            </p:extLst>
          </p:nvPr>
        </p:nvGraphicFramePr>
        <p:xfrm>
          <a:off x="1666875" y="2305539"/>
          <a:ext cx="657169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169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model.add_module('conv2', nn.Conv2d(32, 64, kernel_size=3, padding='same'))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model.add_module('relu2', nn.ReLU())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model.add_module('pool2', nn.MaxPool2d(2))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model.add_module('flatten', nn.Flatten())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21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ko-Kore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CHAPTER 08: </a:t>
            </a:r>
            <a:r>
              <a:rPr lang="ko-KR" altLang="en-US" dirty="0"/>
              <a:t>이미지를 위한 인공 신경망</a:t>
            </a:r>
            <a:br>
              <a:rPr lang="en-US" altLang="ko-KR" dirty="0"/>
            </a:b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sz="2000" dirty="0"/>
              <a:t>SECTION 8-1	</a:t>
            </a:r>
            <a:r>
              <a:rPr lang="ko-KR" altLang="en-US" sz="2000" dirty="0"/>
              <a:t>합성곱 신경망의 구성 요소 </a:t>
            </a:r>
            <a:endParaRPr lang="en-US" altLang="ko-KR" sz="2000" dirty="0"/>
          </a:p>
          <a:p>
            <a:r>
              <a:rPr lang="en-US" altLang="ko-KR" sz="2000" dirty="0"/>
              <a:t>SECTION 8-2 	</a:t>
            </a:r>
            <a:r>
              <a:rPr lang="ko-KR" altLang="en-US" sz="2000" dirty="0"/>
              <a:t>합성곱 신경망을 사용한 이미지 분류</a:t>
            </a:r>
            <a:endParaRPr lang="en-US" altLang="ko-KR" sz="2000" dirty="0"/>
          </a:p>
          <a:p>
            <a:r>
              <a:rPr lang="en-US" altLang="ko-KR" sz="2000" dirty="0"/>
              <a:t>SECTION 8-3 	</a:t>
            </a:r>
            <a:r>
              <a:rPr lang="ko-KR" altLang="en-US" sz="2000" dirty="0"/>
              <a:t>합성곱 신경망의 시각화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3" name="바닥글 개체 틀 1">
            <a:extLst>
              <a:ext uri="{FF2B5EF4-FFF2-40B4-BE49-F238E27FC236}">
                <a16:creationId xmlns:a16="http://schemas.microsoft.com/office/drawing/2014/main" id="{48C1EC6F-C58C-4C24-A86E-FF49EBF39E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머신러닝</a:t>
            </a:r>
            <a:r>
              <a:rPr lang="en-US" altLang="ko-KR" b="1" dirty="0"/>
              <a:t>+</a:t>
            </a:r>
            <a:r>
              <a:rPr lang="ko-KR" altLang="en-US" b="1" dirty="0"/>
              <a:t>딥러닝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98318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5FAF0-0C2E-03C1-AC67-385918343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0B2BFCA-C041-E38D-EEAA-65E5300F6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2"/>
            <a:r>
              <a:rPr lang="en-US" altLang="ko-KR"/>
              <a:t>Linear </a:t>
            </a:r>
            <a:r>
              <a:rPr lang="ko-KR" altLang="en-US"/>
              <a:t>층 추가를 위해 </a:t>
            </a:r>
            <a:r>
              <a:rPr lang="en-US" altLang="ko-KR"/>
              <a:t>Flatten </a:t>
            </a:r>
            <a:r>
              <a:rPr lang="ko-KR" altLang="en-US"/>
              <a:t>층으로 펼친 입력의 크기를 먼저 확인</a:t>
            </a:r>
            <a:endParaRPr lang="en-US" altLang="ko-KR"/>
          </a:p>
          <a:p>
            <a:pPr lvl="3"/>
            <a:r>
              <a:rPr lang="ko-KR" altLang="en-US"/>
              <a:t>첫 번째 합성곱 층은 세임 패딩을 사용하므로</a:t>
            </a:r>
            <a:r>
              <a:rPr lang="en-US" altLang="ko-KR"/>
              <a:t>, </a:t>
            </a:r>
            <a:r>
              <a:rPr lang="ko-KR" altLang="en-US"/>
              <a:t>입력과 출력의 높이와 너비가 동일하게 유지</a:t>
            </a:r>
            <a:endParaRPr lang="en-US" altLang="ko-KR"/>
          </a:p>
          <a:p>
            <a:pPr lvl="3"/>
            <a:r>
              <a:rPr lang="ko-KR" altLang="en-US"/>
              <a:t>하지만 그다음에 오는 풀링 층 때문에 높이와 너비가 절반으로 줄어 들어 </a:t>
            </a:r>
            <a:r>
              <a:rPr lang="en-US" altLang="ko-KR"/>
              <a:t>14×14</a:t>
            </a:r>
            <a:r>
              <a:rPr lang="ko-KR" altLang="en-US"/>
              <a:t>가 됨</a:t>
            </a:r>
            <a:endParaRPr lang="en-US" altLang="ko-KR"/>
          </a:p>
          <a:p>
            <a:pPr lvl="3"/>
            <a:r>
              <a:rPr lang="ko-KR" altLang="en-US"/>
              <a:t>따라서 두 번째 합성곱 층도 세임 패딩을 사용하므로</a:t>
            </a:r>
            <a:r>
              <a:rPr lang="en-US" altLang="ko-KR"/>
              <a:t>, </a:t>
            </a:r>
            <a:r>
              <a:rPr lang="ko-KR" altLang="en-US"/>
              <a:t>출력 크기가 동일</a:t>
            </a:r>
            <a:endParaRPr lang="en-US" altLang="ko-KR"/>
          </a:p>
          <a:p>
            <a:pPr lvl="3"/>
            <a:r>
              <a:rPr lang="ko-KR" altLang="en-US"/>
              <a:t>두 번째 최대 풀링 때문에 특성 맵의 높이와 너비는 절반으로 다시 줄어 들어 </a:t>
            </a:r>
            <a:r>
              <a:rPr lang="en-US" altLang="ko-KR"/>
              <a:t>7×7</a:t>
            </a:r>
            <a:r>
              <a:rPr lang="ko-KR" altLang="en-US"/>
              <a:t>가 됨</a:t>
            </a:r>
            <a:endParaRPr lang="en-US" altLang="ko-KR"/>
          </a:p>
          <a:p>
            <a:pPr lvl="3"/>
            <a:r>
              <a:rPr lang="ko-KR" altLang="en-US"/>
              <a:t>두 번째 합성곱 층이 </a:t>
            </a:r>
            <a:r>
              <a:rPr lang="en-US" altLang="ko-KR"/>
              <a:t>64</a:t>
            </a:r>
            <a:r>
              <a:rPr lang="ko-KR" altLang="en-US"/>
              <a:t>개의 채널을 만들기 때문에 이 특성 맵을 </a:t>
            </a:r>
            <a:r>
              <a:rPr lang="en-US" altLang="ko-KR"/>
              <a:t>Flatten </a:t>
            </a:r>
            <a:r>
              <a:rPr lang="ko-KR" altLang="en-US"/>
              <a:t>층으로 펼친 크기는 </a:t>
            </a:r>
            <a:r>
              <a:rPr lang="en-US" altLang="ko-KR"/>
              <a:t>7×7×64 = 3136</a:t>
            </a:r>
          </a:p>
          <a:p>
            <a:pPr lvl="3"/>
            <a:endParaRPr lang="en-US" altLang="ko-KR"/>
          </a:p>
          <a:p>
            <a:pPr lvl="3"/>
            <a:r>
              <a:rPr lang="ko-KR" altLang="en-US"/>
              <a:t>간단한 방법 </a:t>
            </a:r>
            <a:r>
              <a:rPr lang="en-US" altLang="ko-KR"/>
              <a:t>-</a:t>
            </a:r>
            <a:r>
              <a:rPr lang="ko-KR" altLang="en-US"/>
              <a:t> 지금까지 만든 모델에 가짜 입력을 만들어 통과시켜서 어떤 크기의 출력이 만들어지는지 확인</a:t>
            </a:r>
            <a:br>
              <a:rPr lang="en-US" altLang="ko-KR"/>
            </a:br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torch.ones( ) </a:t>
            </a:r>
            <a:r>
              <a:rPr lang="ko-KR" altLang="en-US"/>
              <a:t>함수로 값이 모두 </a:t>
            </a:r>
            <a:r>
              <a:rPr lang="en-US" altLang="ko-KR"/>
              <a:t>1</a:t>
            </a:r>
            <a:r>
              <a:rPr lang="ko-KR" altLang="en-US"/>
              <a:t>로 채워진 </a:t>
            </a:r>
            <a:r>
              <a:rPr lang="en-US" altLang="ko-KR"/>
              <a:t>(1, 1, 28, 28) </a:t>
            </a:r>
            <a:r>
              <a:rPr lang="ko-KR" altLang="en-US"/>
              <a:t>크기 배열을 하나 만들어 모델에 전달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1C8C5F9-A378-447C-2160-34350F6C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CEC374-34C6-B555-417B-2FD66A22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E82ABF6A-5256-03C8-2206-9DEC512420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E6E634E8-DF60-33AA-35A3-083898DC0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811576"/>
              </p:ext>
            </p:extLst>
          </p:nvPr>
        </p:nvGraphicFramePr>
        <p:xfrm>
          <a:off x="2330263" y="3735478"/>
          <a:ext cx="376573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73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outputs = model(torch.ones(1, 1, 28, 28))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print(outputs.shape)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4045FA-17A3-6D26-50E5-FEA2D0C68AB4}"/>
              </a:ext>
            </a:extLst>
          </p:cNvPr>
          <p:cNvCxnSpPr/>
          <p:nvPr/>
        </p:nvCxnSpPr>
        <p:spPr>
          <a:xfrm>
            <a:off x="6418729" y="4046423"/>
            <a:ext cx="25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87E4B7-1322-0218-9A7A-AD389D48B144}"/>
              </a:ext>
            </a:extLst>
          </p:cNvPr>
          <p:cNvSpPr txBox="1"/>
          <p:nvPr/>
        </p:nvSpPr>
        <p:spPr>
          <a:xfrm>
            <a:off x="6902790" y="3884306"/>
            <a:ext cx="27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torch.Size([1, 3136])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640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595C1-3AD7-40C2-BE61-28254358D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42F0B36-EB88-748B-F36A-A9A14D8E07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2"/>
            <a:r>
              <a:rPr lang="en-US" altLang="ko-KR"/>
              <a:t>Linear </a:t>
            </a:r>
            <a:r>
              <a:rPr lang="ko-KR" altLang="en-US"/>
              <a:t>층</a:t>
            </a:r>
            <a:r>
              <a:rPr lang="en-US" altLang="ko-KR"/>
              <a:t>, </a:t>
            </a:r>
            <a:r>
              <a:rPr lang="ko-KR" altLang="en-US"/>
              <a:t>렐루 활성화 함수</a:t>
            </a:r>
            <a:r>
              <a:rPr lang="en-US" altLang="ko-KR"/>
              <a:t>,</a:t>
            </a:r>
            <a:r>
              <a:rPr lang="ko-KR" altLang="en-US"/>
              <a:t> 드롭아웃 층</a:t>
            </a:r>
            <a:r>
              <a:rPr lang="en-US" altLang="ko-KR"/>
              <a:t>, </a:t>
            </a:r>
            <a:r>
              <a:rPr lang="ko-KR" altLang="en-US"/>
              <a:t>출력 층을 추가하여 모델 구성을 완료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86EB752-994F-608F-4E46-24C4DC53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D90431-B13C-E65D-4316-C330B44D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6812075B-71D6-EC30-3ACD-CC97A8D6B8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CA39DF47-1CBF-87B3-0757-1D009A29B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993555"/>
              </p:ext>
            </p:extLst>
          </p:nvPr>
        </p:nvGraphicFramePr>
        <p:xfrm>
          <a:off x="1666875" y="1297078"/>
          <a:ext cx="5397313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31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model.add_module('dense1', nn.Linear(3136, 100))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model.add_module('relu3', nn.ReLU())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model.add_module('dropout', nn.Dropout(0.3))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model.add_module('dense2', nn.Linear(100, 10))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455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9058A-439F-DBD8-024C-9AD3D06EB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B08938A-B450-A083-4C12-449925A2B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2"/>
            <a:r>
              <a:rPr lang="en-US" altLang="ko-KR"/>
              <a:t>GPU</a:t>
            </a:r>
            <a:r>
              <a:rPr lang="ko-KR" altLang="en-US"/>
              <a:t>로 모델을 전달하고 손실 함수와 옵티마이저를 준비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4A440B2-CF39-AD41-D2BB-23F7B3F1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927489-6430-2376-2F8D-6AEC2EE3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F54638FF-9759-46A9-34A7-4B62EF8169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5FBBD6F2-CC29-32B5-2C38-5E1F0BAD4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20384"/>
              </p:ext>
            </p:extLst>
          </p:nvPr>
        </p:nvGraphicFramePr>
        <p:xfrm>
          <a:off x="1666875" y="1266054"/>
          <a:ext cx="539731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31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torch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device = torch.device("cuda" if torch.cuda.is_available() else "cpu")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model.to(device)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torch.optim as optim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criterion = nn.CrossEntropyLoss()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optimizer = optim.Adam(model.parameters())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74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C8C31-A049-EE73-43AB-F1BFB2732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2D61234-9AD0-657F-A88E-BA9D1BD56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데이터셋을 변환하고 배치 데이터셋을 만들기 위한 여러 도구</a:t>
            </a:r>
            <a:endParaRPr lang="en-US" altLang="ko-KR"/>
          </a:p>
          <a:p>
            <a:pPr lvl="2"/>
            <a:r>
              <a:rPr lang="en-US" altLang="ko-KR"/>
              <a:t>TensorDataset </a:t>
            </a:r>
            <a:r>
              <a:rPr lang="ko-KR" altLang="en-US"/>
              <a:t>클래스 </a:t>
            </a:r>
            <a:r>
              <a:rPr lang="en-US" altLang="ko-KR"/>
              <a:t>-</a:t>
            </a:r>
            <a:r>
              <a:rPr lang="ko-KR" altLang="en-US"/>
              <a:t> 여러 텐서를 결합하여 하나의 데이터셋으로 관리</a:t>
            </a:r>
            <a:endParaRPr lang="en-US" altLang="ko-KR"/>
          </a:p>
          <a:p>
            <a:pPr lvl="2"/>
            <a:r>
              <a:rPr lang="ko-KR" altLang="en-US"/>
              <a:t>데이터를 섞을 때 입력과 타깃이 같은 순서로 섞여야 함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따라서 배치를 만들기 전에 </a:t>
            </a:r>
            <a:r>
              <a:rPr lang="en-US" altLang="ko-KR"/>
              <a:t>TensorDataset</a:t>
            </a:r>
            <a:r>
              <a:rPr lang="ko-KR" altLang="en-US"/>
              <a:t>으로 입력과 타깃을 묶어 주는 것이 좋음</a:t>
            </a:r>
            <a:endParaRPr lang="en-US" altLang="ko-KR"/>
          </a:p>
          <a:p>
            <a:pPr lvl="2"/>
            <a:r>
              <a:rPr lang="en-US" altLang="ko-KR"/>
              <a:t>DataLoader </a:t>
            </a:r>
            <a:r>
              <a:rPr lang="ko-KR" altLang="en-US"/>
              <a:t>클래스 </a:t>
            </a:r>
            <a:r>
              <a:rPr lang="en-US" altLang="ko-KR"/>
              <a:t>- TensorDataset</a:t>
            </a:r>
            <a:r>
              <a:rPr lang="ko-KR" altLang="en-US"/>
              <a:t>으로 만든 데이터셋으로 배치를 생성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이때 배치 크기와 데이터를 섞을지 여부를 결정</a:t>
            </a:r>
            <a:endParaRPr lang="en-US" altLang="ko-KR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5408B47-8DA1-2F7D-9B56-5AFE58AB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FA875B-35E5-5CC9-A7D8-93536ADB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AF16840D-06D9-2389-6AA6-662FCCC1B0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78006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648C-B311-D095-F6D8-7641A0F5D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D1C2C75-23A3-9880-DF8B-48D13646D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훈련 세트와 검증 세트로 각각 데이터셋을 만들고 배치 크기 </a:t>
            </a:r>
            <a:r>
              <a:rPr lang="en-US" altLang="ko-KR"/>
              <a:t>32</a:t>
            </a:r>
            <a:r>
              <a:rPr lang="ko-KR" altLang="en-US"/>
              <a:t>인 데이터 로더를 만들기</a:t>
            </a:r>
            <a:endParaRPr lang="en-US" altLang="ko-KR"/>
          </a:p>
          <a:p>
            <a:pPr lvl="2"/>
            <a:r>
              <a:rPr lang="ko-KR" altLang="en-US"/>
              <a:t>검증 세트는 모델을 훈련하는데 사용하는 것이 아니므로 배치마다 섞을 필요가 없음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따라서 </a:t>
            </a:r>
            <a:r>
              <a:rPr lang="en-US" altLang="ko-KR"/>
              <a:t>shuffle </a:t>
            </a:r>
            <a:r>
              <a:rPr lang="ko-KR" altLang="en-US"/>
              <a:t>매개변수를 </a:t>
            </a:r>
            <a:r>
              <a:rPr lang="en-US" altLang="ko-KR"/>
              <a:t>False</a:t>
            </a:r>
            <a:r>
              <a:rPr lang="ko-KR" altLang="en-US"/>
              <a:t>로 지정</a:t>
            </a:r>
            <a:r>
              <a:rPr lang="en-US" altLang="ko-KR"/>
              <a:t>(False</a:t>
            </a:r>
            <a:r>
              <a:rPr lang="ko-KR" altLang="en-US"/>
              <a:t>가 기본값이지만 작동 방식을 잘 드러내기 위해 지정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5168F8C-08D2-DACE-1D47-18D8F993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691E15-D122-0E74-50BE-7C57B6E4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C784224-9CB0-E19A-E0A0-CE14D0F37C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51CD576B-B01B-3C82-EEF2-401F83D11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67327"/>
              </p:ext>
            </p:extLst>
          </p:nvPr>
        </p:nvGraphicFramePr>
        <p:xfrm>
          <a:off x="1666875" y="1883133"/>
          <a:ext cx="539731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31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from torch.utils.data import TensorDataset, DataLoader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train_dataset = TensorDataset(train_scaled, train_target)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val_dataset = TensorDataset(val_scaled, val_target)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train_loader = DataLoader(train_dataset, batch_size=32, shuffle=True)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val_loader = DataLoader(val_dataset, batch_size=32, shuffle=False)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21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E507F-B0B5-82CD-2F9A-9481F1E89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3E1207-53E7-5B3A-EEA0-B5894F4E4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모델 훈련 코드는 거의 동일하지만</a:t>
            </a:r>
            <a:r>
              <a:rPr lang="en-US" altLang="ko-KR"/>
              <a:t> batches </a:t>
            </a:r>
            <a:r>
              <a:rPr lang="ko-KR" altLang="en-US"/>
              <a:t>변수는 필요하지 않으며</a:t>
            </a:r>
            <a:r>
              <a:rPr lang="en-US" altLang="ko-KR"/>
              <a:t>, </a:t>
            </a:r>
            <a:r>
              <a:rPr lang="ko-KR" altLang="en-US"/>
              <a:t>두 번째 </a:t>
            </a:r>
            <a:r>
              <a:rPr lang="en-US" altLang="ko-KR"/>
              <a:t>for </a:t>
            </a:r>
            <a:r>
              <a:rPr lang="ko-KR" altLang="en-US"/>
              <a:t>문에서 </a:t>
            </a:r>
            <a:br>
              <a:rPr lang="en-US" altLang="ko-KR"/>
            </a:br>
            <a:r>
              <a:rPr lang="ko-KR" altLang="en-US"/>
              <a:t>데이터로더가 입력과 타깃을 자동으로 배치 단위로 전달해 주기 때문에 코드가 간결해짐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DAACD3E-1B02-8A9E-8546-93D43EE9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96340E-9ED8-FB79-F53D-6390D28B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902C09F-A9C4-B425-7BD9-97A88644A4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9E329764-CF92-C456-7ACF-631CBB424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447953"/>
              </p:ext>
            </p:extLst>
          </p:nvPr>
        </p:nvGraphicFramePr>
        <p:xfrm>
          <a:off x="1666875" y="1605162"/>
          <a:ext cx="5397313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31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train_hist = []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val_hist = []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patience = 2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best_loss = -1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early_stopping_counter = 0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epochs = 20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for epoch in range(epochs):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model.train()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train_loss = 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for inputs, targets in train_loader: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inputs, targets = inputs.to(device), targets.to(device)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optimizer.zero_grad()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outputs = model(inputs)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loss = criterion(outputs, targets)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loss.backward()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optimizer.step()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train_loss += loss.item()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3867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C921D-F97A-163F-3EEF-FE0B296F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D3780CD-8ECC-96FF-E6B1-E11FE3B5C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검증 손실 계산</a:t>
            </a:r>
            <a:endParaRPr lang="en-US" altLang="ko-KR"/>
          </a:p>
          <a:p>
            <a:pPr lvl="2"/>
            <a:r>
              <a:rPr lang="en-US" altLang="ko-KR"/>
              <a:t>for </a:t>
            </a:r>
            <a:r>
              <a:rPr lang="ko-KR" altLang="en-US"/>
              <a:t>반복문과 검증 세트용 데이터로더를 사용</a:t>
            </a:r>
            <a:endParaRPr lang="en-US" altLang="ko-KR"/>
          </a:p>
          <a:p>
            <a:pPr lvl="2"/>
            <a:r>
              <a:rPr lang="en-US" altLang="ko-KR"/>
              <a:t>val_loss </a:t>
            </a:r>
            <a:r>
              <a:rPr lang="ko-KR" altLang="en-US"/>
              <a:t>변수에 검증 손실을 누적해서 기록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2B41BD1-C22A-C21D-1306-6794625A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019BCC-2E8F-D99D-7758-CF4B3518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1FD56B8D-B58C-6D45-03E8-EF0669E6D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DF893ED6-7BE0-F89C-42FF-DC6BDB150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368441"/>
              </p:ext>
            </p:extLst>
          </p:nvPr>
        </p:nvGraphicFramePr>
        <p:xfrm>
          <a:off x="1666875" y="1990644"/>
          <a:ext cx="5397313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31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model.eval()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val_loss = 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with torch.no_grad():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for inputs, targets in val_loader: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inputs, targets = inputs.to(device), targets.to(device)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outputs = model(inputs)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loss = criterion(outputs, targets)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val_loss += loss.item()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562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1F3A-B804-7199-E1EA-4AF85496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2617053-ADA9-2939-95BE-AC9040CF50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평균 훈련 손실과 평균 검증 손실을 계산해 출력</a:t>
            </a:r>
            <a:endParaRPr lang="en-US" altLang="ko-KR"/>
          </a:p>
          <a:p>
            <a:pPr lvl="2"/>
            <a:r>
              <a:rPr lang="ko-KR" altLang="en-US"/>
              <a:t>누적된 훈련 손실과 검증 손실 값은 배치 횟수로 나눔</a:t>
            </a:r>
            <a:endParaRPr lang="en-US" altLang="ko-KR"/>
          </a:p>
          <a:p>
            <a:pPr lvl="2"/>
            <a:r>
              <a:rPr lang="ko-KR" altLang="en-US"/>
              <a:t>데이터로더에 파이썬 </a:t>
            </a:r>
            <a:r>
              <a:rPr lang="en-US" altLang="ko-KR"/>
              <a:t>len ( ) </a:t>
            </a:r>
            <a:r>
              <a:rPr lang="ko-KR" altLang="en-US"/>
              <a:t>함수를 적용하면 배치 반복 횟수를 반환</a:t>
            </a:r>
            <a:endParaRPr lang="en-US" altLang="ko-KR"/>
          </a:p>
          <a:p>
            <a:pPr lvl="2"/>
            <a:r>
              <a:rPr lang="ko-KR" altLang="en-US"/>
              <a:t>마지막의 조기 종료 코드는 이전 절과 동일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7ADFD19-E3DF-C44A-6B0C-D8972C2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89BE10-4406-7DFC-1BE9-F409BD4C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E6DC648-9B96-9BCB-3CC8-0773562CF8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6E2A33EA-17BF-87B7-2830-54A077DF5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5060"/>
              </p:ext>
            </p:extLst>
          </p:nvPr>
        </p:nvGraphicFramePr>
        <p:xfrm>
          <a:off x="1639246" y="2324433"/>
          <a:ext cx="4886325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63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train_loss = train_loss/len(train_loader)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val_loss = val_loss/len(val_loader)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train_hist.append(train_loss)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val_hist.append(val_loss)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print(f"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에포크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:{epoch+1},",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f"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훈련 손실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:{train_loss:.4f},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검증 손실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:{val_loss:.4f}")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if best_loss == -1 or val_loss &lt; best_loss: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best_loss = val_loss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early_stopping_counter = 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torch.save(model.state_dict(), 'best_cnn_model.pt')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else: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early_stopping_counter += 1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if early_stopping_counter &gt;= patience: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print(f"{epoch+1}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번째 에포크에서 조기 종료되었습니다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break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2EBF29-6260-7CF1-BD55-73648EB6160C}"/>
              </a:ext>
            </a:extLst>
          </p:cNvPr>
          <p:cNvCxnSpPr/>
          <p:nvPr/>
        </p:nvCxnSpPr>
        <p:spPr>
          <a:xfrm>
            <a:off x="6651778" y="4076700"/>
            <a:ext cx="25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A2D324-23FA-EA67-F7F9-1DD0D1DA42E8}"/>
              </a:ext>
            </a:extLst>
          </p:cNvPr>
          <p:cNvSpPr txBox="1"/>
          <p:nvPr/>
        </p:nvSpPr>
        <p:spPr>
          <a:xfrm>
            <a:off x="6904191" y="3174858"/>
            <a:ext cx="47589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에포크</a:t>
            </a:r>
            <a:r>
              <a:rPr lang="en-US" altLang="ko-KR"/>
              <a:t>:1, </a:t>
            </a:r>
            <a:r>
              <a:rPr lang="ko-KR" altLang="en-US"/>
              <a:t>훈련 손실</a:t>
            </a:r>
            <a:r>
              <a:rPr lang="en-US" altLang="ko-KR"/>
              <a:t>:0.5187, </a:t>
            </a:r>
            <a:r>
              <a:rPr lang="ko-KR" altLang="en-US"/>
              <a:t>검증 손실</a:t>
            </a:r>
            <a:r>
              <a:rPr lang="en-US" altLang="ko-KR"/>
              <a:t>:0.3458</a:t>
            </a:r>
          </a:p>
          <a:p>
            <a:r>
              <a:rPr lang="ko-KR" altLang="en-US"/>
              <a:t>에포크</a:t>
            </a:r>
            <a:r>
              <a:rPr lang="en-US" altLang="ko-KR"/>
              <a:t>:2, </a:t>
            </a:r>
            <a:r>
              <a:rPr lang="ko-KR" altLang="en-US"/>
              <a:t>훈련 손실</a:t>
            </a:r>
            <a:r>
              <a:rPr lang="en-US" altLang="ko-KR"/>
              <a:t>:0.3410, </a:t>
            </a:r>
            <a:r>
              <a:rPr lang="ko-KR" altLang="en-US"/>
              <a:t>검증 손실</a:t>
            </a:r>
            <a:r>
              <a:rPr lang="en-US" altLang="ko-KR"/>
              <a:t>:0.2938</a:t>
            </a:r>
          </a:p>
          <a:p>
            <a:r>
              <a:rPr lang="ko-KR" altLang="en-US"/>
              <a:t>에포크</a:t>
            </a:r>
            <a:r>
              <a:rPr lang="en-US" altLang="ko-KR"/>
              <a:t>:3, </a:t>
            </a:r>
            <a:r>
              <a:rPr lang="ko-KR" altLang="en-US"/>
              <a:t>훈련 손실</a:t>
            </a:r>
            <a:r>
              <a:rPr lang="en-US" altLang="ko-KR"/>
              <a:t>:0.2885, </a:t>
            </a:r>
            <a:r>
              <a:rPr lang="ko-KR" altLang="en-US"/>
              <a:t>검증 손실</a:t>
            </a:r>
            <a:r>
              <a:rPr lang="en-US" altLang="ko-KR"/>
              <a:t>:0.2616</a:t>
            </a:r>
          </a:p>
          <a:p>
            <a:r>
              <a:rPr lang="ko-KR" altLang="en-US"/>
              <a:t>에포크</a:t>
            </a:r>
            <a:r>
              <a:rPr lang="en-US" altLang="ko-KR"/>
              <a:t>:4, </a:t>
            </a:r>
            <a:r>
              <a:rPr lang="ko-KR" altLang="en-US"/>
              <a:t>훈련 손실</a:t>
            </a:r>
            <a:r>
              <a:rPr lang="en-US" altLang="ko-KR"/>
              <a:t>:0.2592, </a:t>
            </a:r>
            <a:r>
              <a:rPr lang="ko-KR" altLang="en-US"/>
              <a:t>검증 손실</a:t>
            </a:r>
            <a:r>
              <a:rPr lang="en-US" altLang="ko-KR"/>
              <a:t>:0.2400</a:t>
            </a:r>
          </a:p>
          <a:p>
            <a:r>
              <a:rPr lang="ko-KR" altLang="en-US"/>
              <a:t>에포크</a:t>
            </a:r>
            <a:r>
              <a:rPr lang="en-US" altLang="ko-KR"/>
              <a:t>:5, </a:t>
            </a:r>
            <a:r>
              <a:rPr lang="ko-KR" altLang="en-US"/>
              <a:t>훈련 손실</a:t>
            </a:r>
            <a:r>
              <a:rPr lang="en-US" altLang="ko-KR"/>
              <a:t>:0.2317, </a:t>
            </a:r>
            <a:r>
              <a:rPr lang="ko-KR" altLang="en-US"/>
              <a:t>검증 손실</a:t>
            </a:r>
            <a:r>
              <a:rPr lang="en-US" altLang="ko-KR"/>
              <a:t>:0.2280</a:t>
            </a:r>
          </a:p>
          <a:p>
            <a:r>
              <a:rPr lang="ko-KR" altLang="en-US"/>
              <a:t>에포크</a:t>
            </a:r>
            <a:r>
              <a:rPr lang="en-US" altLang="ko-KR"/>
              <a:t>:6, </a:t>
            </a:r>
            <a:r>
              <a:rPr lang="ko-KR" altLang="en-US"/>
              <a:t>훈련 손실</a:t>
            </a:r>
            <a:r>
              <a:rPr lang="en-US" altLang="ko-KR"/>
              <a:t>:0.2124, </a:t>
            </a:r>
            <a:r>
              <a:rPr lang="ko-KR" altLang="en-US"/>
              <a:t>검증 손실</a:t>
            </a:r>
            <a:r>
              <a:rPr lang="en-US" altLang="ko-KR"/>
              <a:t>:0.2281</a:t>
            </a:r>
          </a:p>
          <a:p>
            <a:r>
              <a:rPr lang="ko-KR" altLang="en-US"/>
              <a:t>에포크</a:t>
            </a:r>
            <a:r>
              <a:rPr lang="en-US" altLang="ko-KR"/>
              <a:t>:7, </a:t>
            </a:r>
            <a:r>
              <a:rPr lang="ko-KR" altLang="en-US"/>
              <a:t>훈련 손실</a:t>
            </a:r>
            <a:r>
              <a:rPr lang="en-US" altLang="ko-KR"/>
              <a:t>:0.1946, </a:t>
            </a:r>
            <a:r>
              <a:rPr lang="ko-KR" altLang="en-US"/>
              <a:t>검증 손실</a:t>
            </a:r>
            <a:r>
              <a:rPr lang="en-US" altLang="ko-KR"/>
              <a:t>:0.2324</a:t>
            </a:r>
          </a:p>
          <a:p>
            <a:r>
              <a:rPr lang="en-US" altLang="ko-KR"/>
              <a:t>7</a:t>
            </a:r>
            <a:r>
              <a:rPr lang="ko-KR" altLang="en-US"/>
              <a:t>번째 에포크에서 조기 종료되었습니다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020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CB42E-C7C6-539E-854E-BCCD62A1E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0970675-747D-67AE-ED0D-D701249EC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훈련 손실과 검증 손실 그래프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EFB76EB-521A-9099-20D2-B184570A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A77287-C1BF-75F0-3358-C2F00407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FEF28A1B-2B4D-2187-3C47-34FFCC3D64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45BE6F52-7022-9459-511C-6FBAB630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379290"/>
              </p:ext>
            </p:extLst>
          </p:nvPr>
        </p:nvGraphicFramePr>
        <p:xfrm>
          <a:off x="1666875" y="1238420"/>
          <a:ext cx="4886325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63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matplotlib.pyplot as plt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plt.plot(train_hist, label='train')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plt.plot(val_hist, label='val')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plt.xlabel('epoch')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plt.ylabel('loss')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plt.legend()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23B5758-4ED1-73A2-A7FB-6A3C321F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20" y="3162268"/>
            <a:ext cx="4462429" cy="325856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665ABF-75B4-C697-51F6-B90EF7FC0ED3}"/>
              </a:ext>
            </a:extLst>
          </p:cNvPr>
          <p:cNvCxnSpPr/>
          <p:nvPr/>
        </p:nvCxnSpPr>
        <p:spPr>
          <a:xfrm>
            <a:off x="6723529" y="2047858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18FB1D-2305-D528-942C-90E2797955CE}"/>
              </a:ext>
            </a:extLst>
          </p:cNvPr>
          <p:cNvSpPr txBox="1"/>
          <p:nvPr/>
        </p:nvSpPr>
        <p:spPr>
          <a:xfrm>
            <a:off x="7429779" y="5162696"/>
            <a:ext cx="3848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다섯 번째 에포크 이후부터 과대적합이 발생</a:t>
            </a:r>
          </a:p>
        </p:txBody>
      </p:sp>
    </p:spTree>
    <p:extLst>
      <p:ext uri="{BB962C8B-B14F-4D97-AF65-F5344CB8AC3E}">
        <p14:creationId xmlns:p14="http://schemas.microsoft.com/office/powerpoint/2010/main" val="4210419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D6193-976F-81CF-8B8C-826D58C5E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B31990B-A31F-ACCF-9CCE-CFEC7E5A6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검증 세트에 대한 정확도 확인 </a:t>
            </a:r>
            <a:endParaRPr lang="en-US" altLang="ko-KR"/>
          </a:p>
          <a:p>
            <a:pPr lvl="2"/>
            <a:r>
              <a:rPr lang="ko-KR" altLang="en-US"/>
              <a:t>훈련 과정에서 저장한 ‘</a:t>
            </a:r>
            <a:r>
              <a:rPr lang="en-US" altLang="ko-KR"/>
              <a:t>best_cnn_model.pt’ </a:t>
            </a:r>
            <a:r>
              <a:rPr lang="ko-KR" altLang="en-US"/>
              <a:t>파일을 다시 로드</a:t>
            </a:r>
            <a:endParaRPr lang="en-US" altLang="ko-KR"/>
          </a:p>
          <a:p>
            <a:pPr lvl="2"/>
            <a:r>
              <a:rPr lang="ko-KR" altLang="en-US"/>
              <a:t>데이터로더를 사용하므로</a:t>
            </a:r>
            <a:r>
              <a:rPr lang="en-US" altLang="ko-KR"/>
              <a:t>, corrects </a:t>
            </a:r>
            <a:r>
              <a:rPr lang="ko-KR" altLang="en-US"/>
              <a:t>변수에 값을 누적한 후 검증 세트 크기로 나누어 정확도를 계산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CB2BD5B-CE72-A65B-6184-1D1E0806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BE3224-8C7E-DFAE-70BB-152BD520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E753704A-C553-7025-66B7-5DA5A42674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CE4ABB9C-2CCA-101A-6E96-9CFE3131D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6763"/>
              </p:ext>
            </p:extLst>
          </p:nvPr>
        </p:nvGraphicFramePr>
        <p:xfrm>
          <a:off x="1666875" y="2034114"/>
          <a:ext cx="596074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074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model.load_state_dict(torch.load('best_cnn_model.pt', weights_only=True))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model.eval()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corrects = 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with torch.no_grad():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for inputs, targets in val_loader: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inputs, targets = inputs.to(device), targets.to(device)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outputs = model(inputs)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predicts = torch.argmax(outputs, 1)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corrects += (predicts == targets).sum().item()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accuracy = corrects / len(val_dataset)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print(f"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검증 정확도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 {accuracy:.4f}")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B25692-C2E5-E88B-980C-721FB1354DDD}"/>
              </a:ext>
            </a:extLst>
          </p:cNvPr>
          <p:cNvCxnSpPr/>
          <p:nvPr/>
        </p:nvCxnSpPr>
        <p:spPr>
          <a:xfrm>
            <a:off x="7825323" y="336015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FEFDE4-D81B-70C7-391C-71C4B4E7180F}"/>
              </a:ext>
            </a:extLst>
          </p:cNvPr>
          <p:cNvSpPr txBox="1"/>
          <p:nvPr/>
        </p:nvSpPr>
        <p:spPr>
          <a:xfrm>
            <a:off x="8243542" y="3171515"/>
            <a:ext cx="3052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검증 정확도</a:t>
            </a:r>
            <a:r>
              <a:rPr lang="en-US" altLang="ko-KR"/>
              <a:t>: 0.9155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0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75" y="2457887"/>
            <a:ext cx="10267121" cy="993592"/>
          </a:xfrm>
        </p:spPr>
        <p:txBody>
          <a:bodyPr/>
          <a:lstStyle/>
          <a:p>
            <a:r>
              <a:rPr lang="ko-Kore-KR" sz="3600" b="1" dirty="0">
                <a:cs typeface="+mj-cs"/>
              </a:rPr>
              <a:t>CHAPTER </a:t>
            </a:r>
            <a:r>
              <a:rPr lang="en-US" altLang="ko-KR" sz="3600" b="1" dirty="0">
                <a:cs typeface="+mj-cs"/>
              </a:rPr>
              <a:t>08 </a:t>
            </a:r>
            <a:r>
              <a:rPr lang="ko-KR" altLang="en-US" sz="3600" b="1" dirty="0"/>
              <a:t>이미지를 위한 인공 신경망</a:t>
            </a:r>
            <a:endParaRPr lang="ko-KR" altLang="en-US" sz="3600" b="1" dirty="0"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분류 문제에 뛰어난 성능을 발휘하는 합성곱 신경망의 개념과 </a:t>
            </a:r>
            <a:r>
              <a:rPr lang="ko-KR" altLang="en-US" sz="1600"/>
              <a:t>구성 요소를 이해합니다</a:t>
            </a:r>
            <a:r>
              <a:rPr lang="en-US" altLang="ko-KR" sz="1600"/>
              <a:t>.</a:t>
            </a:r>
            <a:endParaRPr lang="ko-KR" alt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케라스 </a:t>
            </a:r>
            <a:r>
              <a:rPr lang="en-US" altLang="ko-KR" sz="1600" dirty="0"/>
              <a:t>API</a:t>
            </a:r>
            <a:r>
              <a:rPr lang="ko-KR" altLang="en-US" sz="1600" dirty="0"/>
              <a:t>로 합성곱 신경망을 만들어 패션 </a:t>
            </a:r>
            <a:r>
              <a:rPr lang="en-US" altLang="ko-KR" sz="1600" dirty="0"/>
              <a:t>MNIST </a:t>
            </a:r>
            <a:r>
              <a:rPr lang="ko-KR" altLang="en-US" sz="1600" dirty="0"/>
              <a:t>데이터에서 </a:t>
            </a:r>
            <a:r>
              <a:rPr lang="ko-KR" altLang="en-US" sz="1600"/>
              <a:t>성능을 평가합니다</a:t>
            </a:r>
            <a:r>
              <a:rPr lang="en-US" altLang="ko-KR" sz="1600"/>
              <a:t>.</a:t>
            </a:r>
            <a:endParaRPr lang="ko-KR" alt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합성곱 층의 필터와 활성화 출력을 시각화하여 합성곱 신경망이 학습한 </a:t>
            </a:r>
            <a:r>
              <a:rPr lang="ko-KR" altLang="en-US" sz="1600"/>
              <a:t>내용을 고찰합니다</a:t>
            </a:r>
            <a:r>
              <a:rPr lang="en-US" altLang="ko-KR" sz="1600"/>
              <a:t>.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B1F02-B753-4EBF-91A3-A1935EA2589D}"/>
              </a:ext>
            </a:extLst>
          </p:cNvPr>
          <p:cNvSpPr txBox="1"/>
          <p:nvPr/>
        </p:nvSpPr>
        <p:spPr>
          <a:xfrm>
            <a:off x="630465" y="3429000"/>
            <a:ext cx="507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06436"/>
                </a:solidFill>
              </a:rPr>
              <a:t>패션 럭키백의 정확도를 높입니다</a:t>
            </a:r>
            <a:r>
              <a:rPr lang="en-US" altLang="ko-KR" b="1" dirty="0">
                <a:solidFill>
                  <a:srgbClr val="F06436"/>
                </a:solidFill>
              </a:rPr>
              <a:t>!</a:t>
            </a:r>
            <a:endParaRPr lang="ko-KR" altLang="en-US" b="1" dirty="0">
              <a:solidFill>
                <a:srgbClr val="F064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57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126E6-57F7-17CC-3912-FB77E6F46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3176404-FF63-DBA7-34DA-CFC03CCE3D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훈련 세트에 대한 정확도 확인 </a:t>
            </a:r>
          </a:p>
          <a:p>
            <a:pPr lvl="2"/>
            <a:r>
              <a:rPr lang="en-US" altLang="ko-KR"/>
              <a:t>fm_test </a:t>
            </a:r>
            <a:r>
              <a:rPr lang="ko-KR" altLang="en-US"/>
              <a:t>객체에 준비된 </a:t>
            </a:r>
            <a:r>
              <a:rPr lang="en-US" altLang="ko-KR"/>
              <a:t>FashionMNIST </a:t>
            </a:r>
            <a:r>
              <a:rPr lang="ko-KR" altLang="en-US"/>
              <a:t>클래스를 사용한 테스트 세트</a:t>
            </a:r>
            <a:endParaRPr lang="en-US" altLang="ko-KR"/>
          </a:p>
          <a:p>
            <a:pPr lvl="2"/>
            <a:r>
              <a:rPr lang="ko-KR" altLang="en-US"/>
              <a:t>이 객체의 </a:t>
            </a:r>
            <a:r>
              <a:rPr lang="en-US" altLang="ko-KR"/>
              <a:t>data</a:t>
            </a:r>
            <a:r>
              <a:rPr lang="ko-KR" altLang="en-US"/>
              <a:t>와 </a:t>
            </a:r>
            <a:r>
              <a:rPr lang="en-US" altLang="ko-KR"/>
              <a:t>targets </a:t>
            </a:r>
            <a:r>
              <a:rPr lang="ko-KR" altLang="en-US"/>
              <a:t>속성을 사용해 앞서 훈련 세트에서 했던 것과 동일한 과정을 거쳐 </a:t>
            </a:r>
            <a:br>
              <a:rPr lang="en-US" altLang="ko-KR"/>
            </a:br>
            <a:r>
              <a:rPr lang="ko-KR" altLang="en-US"/>
              <a:t>데이터로더를 준비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테스트 세트의 정확도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19C7F81-D545-0E31-ADD0-8FC70A7E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8-2</a:t>
            </a:r>
            <a:r>
              <a:rPr lang="ko-KR" altLang="en-US"/>
              <a:t> 파이토치 버전 살펴보기</a:t>
            </a:r>
            <a:r>
              <a:rPr lang="en-US" altLang="ko-KR"/>
              <a:t>(15)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ED58EC-0AAF-959B-5A66-C409144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5CCFE8A0-2356-6C32-E954-6DD29D9E92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A9D8CE6A-063F-6F6D-F7A7-A6A639CA0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810820"/>
              </p:ext>
            </p:extLst>
          </p:nvPr>
        </p:nvGraphicFramePr>
        <p:xfrm>
          <a:off x="1666875" y="2278089"/>
          <a:ext cx="596074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074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test_scaled = fm_test.data.reshape(-1, 1, 28, 28) / 255.0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test_target = fm_test.targets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test_dataset = TensorDataset(test_scaled, test_target)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test_loader = DataLoader(test_dataset, batch_size=32, shuffle=False)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C0371F6E-1183-66F7-357E-30B1E8F0E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387548"/>
              </p:ext>
            </p:extLst>
          </p:nvPr>
        </p:nvGraphicFramePr>
        <p:xfrm>
          <a:off x="1666875" y="3635032"/>
          <a:ext cx="5960745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074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model.eval()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corrects = 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with torch.no_grad():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for inputs, targets in test_loader: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inputs, targets = inputs.to(device), targets.to(device)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outputs = model(inputs)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predicts = torch.argmax(outputs, 1)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corrects += (predicts == targets).sum().item()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accuracy = corrects / len(test_dataset)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print(f"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테스트 정확도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 {accuracy:.4f}")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2770C0-AFB8-451F-A8FF-973EE34CA15A}"/>
              </a:ext>
            </a:extLst>
          </p:cNvPr>
          <p:cNvCxnSpPr/>
          <p:nvPr/>
        </p:nvCxnSpPr>
        <p:spPr>
          <a:xfrm>
            <a:off x="7840563" y="489177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ED6BE4-B8F9-A295-B1FA-11A8C73D7062}"/>
              </a:ext>
            </a:extLst>
          </p:cNvPr>
          <p:cNvSpPr txBox="1"/>
          <p:nvPr/>
        </p:nvSpPr>
        <p:spPr>
          <a:xfrm>
            <a:off x="8258782" y="4703135"/>
            <a:ext cx="3052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테스트 정확도</a:t>
            </a:r>
            <a:r>
              <a:rPr lang="en-US" altLang="ko-KR"/>
              <a:t>: 0.9083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22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E0D5-BE6A-8F66-51EC-8C80F55F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BF7A6BB-2DCF-0C7E-E9A5-FF882641A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가중치 시각화</a:t>
            </a:r>
            <a:endParaRPr lang="en-US" altLang="ko-KR" dirty="0"/>
          </a:p>
          <a:p>
            <a:pPr lvl="2"/>
            <a:r>
              <a:rPr lang="ko-KR" altLang="en-US" dirty="0"/>
              <a:t>가중치는 입력 이미지의 </a:t>
            </a:r>
            <a:r>
              <a:rPr lang="en-US" altLang="ko-KR" dirty="0"/>
              <a:t>2</a:t>
            </a:r>
            <a:r>
              <a:rPr lang="ko-KR" altLang="en-US" dirty="0"/>
              <a:t>차원 영역에 적용되어 어떤 특징을 크게 두드러지게 표현하는 역할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F11B02C-BE62-FD46-82BF-A747A3D8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CCD941-F617-EE6F-6BCA-FE7755AD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3357C7D4-B656-8015-A1A0-E1F2F2A14C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955D9-5207-87D2-1704-9B8A19BF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8" y="1643012"/>
            <a:ext cx="7514302" cy="40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357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가중치 시각화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절에서 만든 모델이 어떤 가중치를 학습했는지 확인하기 위해 체크포인트 파일 읽기</a:t>
            </a:r>
            <a:endParaRPr lang="en-US" altLang="ko-KR" dirty="0"/>
          </a:p>
          <a:p>
            <a:pPr lvl="2"/>
            <a:endParaRPr lang="en-US" altLang="ko-KR" sz="2400" dirty="0"/>
          </a:p>
          <a:p>
            <a:pPr lvl="2"/>
            <a:r>
              <a:rPr lang="en-US" altLang="ko-KR" dirty="0" err="1"/>
              <a:t>model.layers</a:t>
            </a:r>
            <a:r>
              <a:rPr lang="ko-KR" altLang="en-US" dirty="0"/>
              <a:t> 출력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D25FDF-2787-4783-8805-9E4962460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355578"/>
              </p:ext>
            </p:extLst>
          </p:nvPr>
        </p:nvGraphicFramePr>
        <p:xfrm>
          <a:off x="1666875" y="1613362"/>
          <a:ext cx="468153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153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keras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 = keras.models.load_model('best-cnn-model.keras')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98D101-BBD8-4D54-897A-57F3EA3CF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563199"/>
              </p:ext>
            </p:extLst>
          </p:nvPr>
        </p:nvGraphicFramePr>
        <p:xfrm>
          <a:off x="1666875" y="2439805"/>
          <a:ext cx="217360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60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model.layers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B67E6E-163A-4EF3-BE88-DB8F6D1469DB}"/>
              </a:ext>
            </a:extLst>
          </p:cNvPr>
          <p:cNvCxnSpPr/>
          <p:nvPr/>
        </p:nvCxnSpPr>
        <p:spPr>
          <a:xfrm>
            <a:off x="4084320" y="2609088"/>
            <a:ext cx="353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BB644B-0EE1-4B26-8D47-0E296CC203D7}"/>
              </a:ext>
            </a:extLst>
          </p:cNvPr>
          <p:cNvSpPr txBox="1"/>
          <p:nvPr/>
        </p:nvSpPr>
        <p:spPr>
          <a:xfrm>
            <a:off x="4764461" y="2397948"/>
            <a:ext cx="61609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[&lt;Conv2D name=conv2d, built=True&gt;,</a:t>
            </a:r>
          </a:p>
          <a:p>
            <a:r>
              <a:rPr lang="en-US" altLang="ko-KR" sz="1600"/>
              <a:t>&lt;MaxPooling2D name=max_pooling2d, built=True&gt;,</a:t>
            </a:r>
          </a:p>
          <a:p>
            <a:r>
              <a:rPr lang="en-US" altLang="ko-KR" sz="1600"/>
              <a:t>&lt;Conv2D name=conv2d_1, built=True&gt;,</a:t>
            </a:r>
          </a:p>
          <a:p>
            <a:r>
              <a:rPr lang="en-US" altLang="ko-KR" sz="1600"/>
              <a:t>&lt;MaxPooling2D name=max_pooling2d_1, built=True&gt;,</a:t>
            </a:r>
          </a:p>
          <a:p>
            <a:r>
              <a:rPr lang="en-US" altLang="ko-KR" sz="1600"/>
              <a:t>&lt;Flatten name=flatten, built=True&gt;,</a:t>
            </a:r>
          </a:p>
          <a:p>
            <a:r>
              <a:rPr lang="en-US" altLang="ko-KR" sz="1600"/>
              <a:t>&lt;Dense name=dense, built=True&gt;,</a:t>
            </a:r>
          </a:p>
          <a:p>
            <a:r>
              <a:rPr lang="en-US" altLang="ko-KR" sz="1600"/>
              <a:t>&lt;Dropout name=dropout, built=True&gt;,</a:t>
            </a:r>
          </a:p>
          <a:p>
            <a:r>
              <a:rPr lang="en-US" altLang="ko-KR" sz="1600"/>
              <a:t>&lt;Dense name=dense_1, built=True&gt;]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53915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가중치 시각화</a:t>
            </a:r>
            <a:endParaRPr lang="en-US" altLang="ko-KR" dirty="0"/>
          </a:p>
          <a:p>
            <a:pPr lvl="2"/>
            <a:r>
              <a:rPr lang="ko-KR" altLang="en-US" dirty="0"/>
              <a:t>첫 번째 합성곱 층의 가중치를 조사 </a:t>
            </a:r>
            <a:r>
              <a:rPr lang="en-US" altLang="ko-KR" dirty="0"/>
              <a:t>- layers </a:t>
            </a:r>
            <a:r>
              <a:rPr lang="ko-KR" altLang="en-US" dirty="0"/>
              <a:t>속성의 첫 번째 원소를 선택해 </a:t>
            </a:r>
            <a:r>
              <a:rPr lang="en-US" altLang="ko-KR" dirty="0"/>
              <a:t>weights</a:t>
            </a:r>
            <a:r>
              <a:rPr lang="ko-KR" altLang="en-US" dirty="0"/>
              <a:t>의 첫 번째 원소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가중치</a:t>
            </a:r>
            <a:r>
              <a:rPr lang="en-US" altLang="ko-KR" dirty="0"/>
              <a:t>)</a:t>
            </a:r>
            <a:r>
              <a:rPr lang="ko-KR" altLang="en-US" dirty="0"/>
              <a:t>와 두 번째 원소</a:t>
            </a:r>
            <a:r>
              <a:rPr lang="en-US" altLang="ko-KR" dirty="0"/>
              <a:t>(</a:t>
            </a:r>
            <a:r>
              <a:rPr lang="ko-KR" altLang="en-US" dirty="0"/>
              <a:t>절편</a:t>
            </a:r>
            <a:r>
              <a:rPr lang="en-US" altLang="ko-KR" dirty="0"/>
              <a:t>)</a:t>
            </a:r>
            <a:r>
              <a:rPr lang="ko-KR" altLang="en-US" dirty="0"/>
              <a:t>의 크기를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weights </a:t>
            </a:r>
            <a:r>
              <a:rPr lang="ko-KR" altLang="en-US" dirty="0"/>
              <a:t>속성을 넘파이 배열로 변환</a:t>
            </a:r>
            <a:r>
              <a:rPr lang="en-US" altLang="ko-KR" dirty="0"/>
              <a:t>. </a:t>
            </a:r>
            <a:r>
              <a:rPr lang="ko-KR" altLang="en-US" dirty="0"/>
              <a:t>그다음 가중치 배열의 평균과 표준편차를 넘파이 </a:t>
            </a:r>
            <a:r>
              <a:rPr lang="en-US" altLang="ko-KR" dirty="0"/>
              <a:t>mean( ) </a:t>
            </a:r>
            <a:r>
              <a:rPr lang="ko-KR" altLang="en-US" dirty="0"/>
              <a:t>메서드와 </a:t>
            </a:r>
            <a:r>
              <a:rPr lang="en-US" altLang="ko-KR" dirty="0"/>
              <a:t>std ( ) </a:t>
            </a:r>
            <a:r>
              <a:rPr lang="ko-KR" altLang="en-US"/>
              <a:t>메서드로 계산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3"/>
            <a:r>
              <a:rPr lang="ko-KR" altLang="en-US"/>
              <a:t>이 가중치의 평균값은 </a:t>
            </a:r>
            <a:r>
              <a:rPr lang="en-US" altLang="ko-KR"/>
              <a:t>0</a:t>
            </a:r>
            <a:r>
              <a:rPr lang="ko-KR" altLang="en-US"/>
              <a:t>에 가깝고 표준편차는 </a:t>
            </a:r>
            <a:r>
              <a:rPr lang="en-US" altLang="ko-KR"/>
              <a:t>0.23 </a:t>
            </a:r>
            <a:r>
              <a:rPr lang="ko-KR" altLang="en-US"/>
              <a:t>정도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98D101-BBD8-4D54-897A-57F3EA3CF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66778"/>
              </p:ext>
            </p:extLst>
          </p:nvPr>
        </p:nvGraphicFramePr>
        <p:xfrm>
          <a:off x="1666875" y="1964317"/>
          <a:ext cx="442912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conv = model.layers[0]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print(conv.weights[0].shape, conv.weights[1].shape)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B67E6E-163A-4EF3-BE88-DB8F6D1469DB}"/>
              </a:ext>
            </a:extLst>
          </p:cNvPr>
          <p:cNvCxnSpPr/>
          <p:nvPr/>
        </p:nvCxnSpPr>
        <p:spPr>
          <a:xfrm>
            <a:off x="5994845" y="2236303"/>
            <a:ext cx="353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A00DCF-A431-4121-9CBD-B2BBC92AE2DE}"/>
              </a:ext>
            </a:extLst>
          </p:cNvPr>
          <p:cNvSpPr txBox="1"/>
          <p:nvPr/>
        </p:nvSpPr>
        <p:spPr>
          <a:xfrm>
            <a:off x="6529514" y="2038731"/>
            <a:ext cx="221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(3, 3, 1, 32) (32,)</a:t>
            </a:r>
            <a:endParaRPr lang="ko-KR" alt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1DC5DAD-DEE3-4695-B0C4-8C984AC4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785646"/>
              </p:ext>
            </p:extLst>
          </p:nvPr>
        </p:nvGraphicFramePr>
        <p:xfrm>
          <a:off x="1666875" y="3311199"/>
          <a:ext cx="442912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conv_weights = conv.weights[0].numpy()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print(conv_weights.mean(), conv_weights.std())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4BC04-BACF-4329-B9BA-C8943518FB26}"/>
              </a:ext>
            </a:extLst>
          </p:cNvPr>
          <p:cNvCxnSpPr/>
          <p:nvPr/>
        </p:nvCxnSpPr>
        <p:spPr>
          <a:xfrm>
            <a:off x="5994845" y="3583185"/>
            <a:ext cx="353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C8B074-1938-40F3-AD91-BFE393FFCE83}"/>
              </a:ext>
            </a:extLst>
          </p:cNvPr>
          <p:cNvSpPr txBox="1"/>
          <p:nvPr/>
        </p:nvSpPr>
        <p:spPr>
          <a:xfrm>
            <a:off x="6529513" y="3385613"/>
            <a:ext cx="3995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-0.014383553         0.23351653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8966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가중치 시각화</a:t>
            </a:r>
            <a:endParaRPr lang="en-US" altLang="ko-KR" dirty="0"/>
          </a:p>
          <a:p>
            <a:pPr lvl="2"/>
            <a:r>
              <a:rPr lang="ko-KR" altLang="en-US" dirty="0"/>
              <a:t>가중치 분포 히스토그램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1DC5DAD-DEE3-4695-B0C4-8C984AC4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62634"/>
              </p:ext>
            </p:extLst>
          </p:nvPr>
        </p:nvGraphicFramePr>
        <p:xfrm>
          <a:off x="1698417" y="1619976"/>
          <a:ext cx="330030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030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matplotlib.pyplot as plt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plt.hist(conv_weights.reshape(-1, 1))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plt.xlabel('weight')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plt.ylabel('count')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4BC04-BACF-4329-B9BA-C8943518FB26}"/>
              </a:ext>
            </a:extLst>
          </p:cNvPr>
          <p:cNvCxnSpPr/>
          <p:nvPr/>
        </p:nvCxnSpPr>
        <p:spPr>
          <a:xfrm>
            <a:off x="5165789" y="2083569"/>
            <a:ext cx="353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134FCF-E9DE-4304-BB2B-1452ECBB3046}"/>
              </a:ext>
            </a:extLst>
          </p:cNvPr>
          <p:cNvSpPr txBox="1"/>
          <p:nvPr/>
        </p:nvSpPr>
        <p:spPr>
          <a:xfrm>
            <a:off x="2761099" y="5375865"/>
            <a:ext cx="7174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맷플롯립의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hist ( 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함수에는 히스토그램을 그리기 위해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차원 배열로 전달해야  함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이를 위해 넘파이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reshape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메서드로 </a:t>
            </a:r>
            <a:r>
              <a:rPr lang="en-US" altLang="ko-KR" sz="1400" dirty="0" err="1">
                <a:solidFill>
                  <a:schemeClr val="accent1">
                    <a:lumMod val="50000"/>
                  </a:schemeClr>
                </a:solidFill>
              </a:rPr>
              <a:t>conv_weights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배열을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개의 열이 있는 배열로 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99639-B41F-D9FE-748D-0C886175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69" y="1502334"/>
            <a:ext cx="4728880" cy="3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01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가중치 시각화</a:t>
            </a:r>
            <a:endParaRPr lang="en-US" altLang="ko-KR" dirty="0"/>
          </a:p>
          <a:p>
            <a:pPr lvl="2"/>
            <a:r>
              <a:rPr lang="en-US" altLang="ko-KR" dirty="0"/>
              <a:t>32</a:t>
            </a:r>
            <a:r>
              <a:rPr lang="ko-KR" altLang="en-US" dirty="0"/>
              <a:t>개의 커널을 </a:t>
            </a:r>
            <a:r>
              <a:rPr lang="en-US" altLang="ko-KR" dirty="0"/>
              <a:t>16</a:t>
            </a:r>
            <a:r>
              <a:rPr lang="ko-KR" altLang="en-US" dirty="0"/>
              <a:t>개씩 두 줄에 출력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맷플롯립의 </a:t>
            </a:r>
            <a:r>
              <a:rPr lang="en-US" altLang="ko-KR" dirty="0"/>
              <a:t>subplots( ) </a:t>
            </a:r>
            <a:r>
              <a:rPr lang="ko-KR" altLang="en-US" dirty="0"/>
              <a:t>함수를 사용해 </a:t>
            </a:r>
            <a:r>
              <a:rPr lang="en-US" altLang="ko-KR" dirty="0"/>
              <a:t>32</a:t>
            </a:r>
            <a:r>
              <a:rPr lang="ko-KR" altLang="en-US" dirty="0"/>
              <a:t>개의 그래프 영역을 만들고 순서대로 커널을 출력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1DC5DAD-DEE3-4695-B0C4-8C984AC4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366568"/>
              </p:ext>
            </p:extLst>
          </p:nvPr>
        </p:nvGraphicFramePr>
        <p:xfrm>
          <a:off x="1689162" y="1964944"/>
          <a:ext cx="581558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558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fig, axs = plt.subplots(2, 16, figsize=(15,2))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for i in range(2):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for j in range(16):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axs[i, j].imshow(conv_weights[:,:,0,i*16 + j], vmin=-0.5, vmax=0.5)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axs[i, j].axis('off')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A4BC04-BACF-4329-B9BA-C8943518FB26}"/>
              </a:ext>
            </a:extLst>
          </p:cNvPr>
          <p:cNvCxnSpPr/>
          <p:nvPr/>
        </p:nvCxnSpPr>
        <p:spPr>
          <a:xfrm>
            <a:off x="7665149" y="2617985"/>
            <a:ext cx="353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BDA9EA1-C627-CC97-782C-E20C3E88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1" y="3622415"/>
            <a:ext cx="8265458" cy="110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3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가중치 시각화</a:t>
            </a:r>
            <a:endParaRPr lang="en-US" altLang="ko-KR" dirty="0"/>
          </a:p>
          <a:p>
            <a:pPr lvl="1"/>
            <a:r>
              <a:rPr lang="ko-KR" altLang="en-US" dirty="0"/>
              <a:t>훈련하지 않은 빈 합성곱 신경망을 만들어 이 합성곱 층의 가중치가 위에서 본 훈련한 가중치와 어떻게 다른지 그림으로 비교</a:t>
            </a:r>
            <a:endParaRPr lang="en-US" altLang="ko-KR" dirty="0"/>
          </a:p>
          <a:p>
            <a:pPr lvl="2"/>
            <a:r>
              <a:rPr lang="en-US" altLang="ko-KR" dirty="0"/>
              <a:t>Sequential </a:t>
            </a:r>
            <a:r>
              <a:rPr lang="ko-KR" altLang="en-US" dirty="0"/>
              <a:t>클래스로 모델을 만들고 </a:t>
            </a:r>
            <a:r>
              <a:rPr lang="en-US" altLang="ko-KR" dirty="0"/>
              <a:t>Conv2D </a:t>
            </a:r>
            <a:r>
              <a:rPr lang="ko-KR" altLang="en-US" dirty="0"/>
              <a:t>층을 하나 추가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모델의 첫 번째 층</a:t>
            </a:r>
            <a:r>
              <a:rPr lang="en-US" altLang="ko-KR" dirty="0"/>
              <a:t>(</a:t>
            </a:r>
            <a:r>
              <a:rPr lang="ko-KR" altLang="en-US" dirty="0"/>
              <a:t>즉 </a:t>
            </a:r>
            <a:r>
              <a:rPr lang="en-US" altLang="ko-KR" dirty="0"/>
              <a:t>Conv2D </a:t>
            </a:r>
            <a:r>
              <a:rPr lang="ko-KR" altLang="en-US" dirty="0"/>
              <a:t>층</a:t>
            </a:r>
            <a:r>
              <a:rPr lang="en-US" altLang="ko-KR" dirty="0"/>
              <a:t>)</a:t>
            </a:r>
            <a:r>
              <a:rPr lang="ko-KR" altLang="en-US" dirty="0"/>
              <a:t>의 가중치를 </a:t>
            </a:r>
            <a:r>
              <a:rPr lang="en-US" altLang="ko-KR" dirty="0" err="1"/>
              <a:t>no_training_conv</a:t>
            </a:r>
            <a:r>
              <a:rPr lang="en-US" altLang="ko-KR" dirty="0"/>
              <a:t> </a:t>
            </a:r>
            <a:r>
              <a:rPr lang="ko-KR" altLang="en-US" dirty="0"/>
              <a:t>변수에 저장</a:t>
            </a:r>
            <a:endParaRPr lang="en-US" altLang="ko-KR" dirty="0"/>
          </a:p>
          <a:p>
            <a:pPr lvl="2"/>
            <a:endParaRPr lang="en-US" altLang="ko-KR" sz="2400" dirty="0"/>
          </a:p>
          <a:p>
            <a:pPr lvl="2"/>
            <a:r>
              <a:rPr lang="ko-KR" altLang="en-US" dirty="0"/>
              <a:t>가중치의 평균과 표준편차를 확인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5AC886-C14A-4D23-B6FB-EC4ED75F4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07248"/>
              </p:ext>
            </p:extLst>
          </p:nvPr>
        </p:nvGraphicFramePr>
        <p:xfrm>
          <a:off x="1666875" y="2308306"/>
          <a:ext cx="628015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no_training_model = keras.Sequential()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no_training_model.add(keras.layers.Input(shape=(28,28,1)))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no_training_model.add(keras.layers.Conv2D(32, kernel_size=3, activation=\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               'relu', padding='same'))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A7A73C-6AE6-4251-84F6-CB2E85D67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33623"/>
              </p:ext>
            </p:extLst>
          </p:nvPr>
        </p:nvGraphicFramePr>
        <p:xfrm>
          <a:off x="1666875" y="3710222"/>
          <a:ext cx="442912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no_training_conv = no_training_model.layers[0]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print(no_training_conv.weights[0].shape)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969027-712B-4E92-86B1-2FA6738E56F4}"/>
              </a:ext>
            </a:extLst>
          </p:cNvPr>
          <p:cNvCxnSpPr/>
          <p:nvPr/>
        </p:nvCxnSpPr>
        <p:spPr>
          <a:xfrm>
            <a:off x="6139339" y="3925106"/>
            <a:ext cx="418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8A97AB-95E4-4E96-B3ED-CECE991F578A}"/>
              </a:ext>
            </a:extLst>
          </p:cNvPr>
          <p:cNvSpPr txBox="1"/>
          <p:nvPr/>
        </p:nvSpPr>
        <p:spPr>
          <a:xfrm>
            <a:off x="6809232" y="3733082"/>
            <a:ext cx="2542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(3, 3, 1, 32)</a:t>
            </a:r>
            <a:endParaRPr lang="ko-KR" alt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B3F3CB0-7037-431B-BF4B-36A6A8BDE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08879"/>
              </p:ext>
            </p:extLst>
          </p:nvPr>
        </p:nvGraphicFramePr>
        <p:xfrm>
          <a:off x="1710214" y="4614703"/>
          <a:ext cx="519045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045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no_training_weights = no_training_conv.weights[0].numpy()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print(no_training_weights.mean(), no_training_weights.std())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470DA0-984A-4EFA-A818-E62B09496D2C}"/>
              </a:ext>
            </a:extLst>
          </p:cNvPr>
          <p:cNvCxnSpPr/>
          <p:nvPr/>
        </p:nvCxnSpPr>
        <p:spPr>
          <a:xfrm>
            <a:off x="6900672" y="4845827"/>
            <a:ext cx="418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100F71-0914-4483-82DB-01EC81C99A17}"/>
              </a:ext>
            </a:extLst>
          </p:cNvPr>
          <p:cNvSpPr txBox="1"/>
          <p:nvPr/>
        </p:nvSpPr>
        <p:spPr>
          <a:xfrm>
            <a:off x="7528282" y="4661161"/>
            <a:ext cx="3650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0.0053191613           0.08463709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5756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가중치 시각화</a:t>
            </a:r>
            <a:endParaRPr lang="en-US" altLang="ko-KR" dirty="0"/>
          </a:p>
          <a:p>
            <a:pPr lvl="1"/>
            <a:r>
              <a:rPr lang="ko-KR" altLang="en-US" dirty="0"/>
              <a:t>훈련하지 않은 빈 합성곱 신경망을 만들어 이 합성곱 층의 가중치가 위에서 본 훈련한 가중치와 어떻게 다른지 그림으로 비교</a:t>
            </a:r>
            <a:endParaRPr lang="en-US" altLang="ko-KR" dirty="0"/>
          </a:p>
          <a:p>
            <a:pPr lvl="2"/>
            <a:r>
              <a:rPr lang="ko-KR" altLang="en-US" dirty="0"/>
              <a:t>가중치 배열을 히스토그램으로 표현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A7A73C-6AE6-4251-84F6-CB2E85D67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760194"/>
              </p:ext>
            </p:extLst>
          </p:nvPr>
        </p:nvGraphicFramePr>
        <p:xfrm>
          <a:off x="1666876" y="2327122"/>
          <a:ext cx="4111912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191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plt.hist(no_training_weights.reshape(-1, 1))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plt.xlabel('weight')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plt.ylabel('count')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A8C474-9A29-4859-89F3-5CEF000D133D}"/>
              </a:ext>
            </a:extLst>
          </p:cNvPr>
          <p:cNvCxnSpPr/>
          <p:nvPr/>
        </p:nvCxnSpPr>
        <p:spPr>
          <a:xfrm>
            <a:off x="5974080" y="2645664"/>
            <a:ext cx="351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05FD24-359A-4504-A013-6E33FC35C201}"/>
              </a:ext>
            </a:extLst>
          </p:cNvPr>
          <p:cNvSpPr txBox="1"/>
          <p:nvPr/>
        </p:nvSpPr>
        <p:spPr>
          <a:xfrm>
            <a:off x="5937869" y="5487971"/>
            <a:ext cx="54071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대부분의 가중치가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-0.15~0.15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사이에 있고 비교적 고른 분포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텐서플로가 신경망의 가중치를 처음 초기화할 때 균등 분포에서 랜덤하게 값을 선택하기 때문임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99DDFE-01AC-AC3A-EA92-187885FA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464" y="2290271"/>
            <a:ext cx="3941348" cy="29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5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가중치 시각화</a:t>
            </a:r>
            <a:endParaRPr lang="en-US" altLang="ko-KR" dirty="0"/>
          </a:p>
          <a:p>
            <a:pPr lvl="1"/>
            <a:r>
              <a:rPr lang="ko-KR" altLang="en-US" dirty="0"/>
              <a:t>훈련하지 않은 빈 합성곱 신경망을 만들어 이 합성곱 층의 가중치가 위에서 본 훈련한 가중치와 어떻게 다른지 그림으로 비교</a:t>
            </a:r>
            <a:endParaRPr lang="en-US" altLang="ko-KR" dirty="0"/>
          </a:p>
          <a:p>
            <a:pPr lvl="2"/>
            <a:r>
              <a:rPr lang="ko-KR" altLang="en-US" dirty="0"/>
              <a:t>가중치 값을 맷플롯립의 </a:t>
            </a:r>
            <a:r>
              <a:rPr lang="en-US" altLang="ko-KR" dirty="0" err="1"/>
              <a:t>imshow</a:t>
            </a:r>
            <a:r>
              <a:rPr lang="en-US" altLang="ko-KR" dirty="0"/>
              <a:t>( ) </a:t>
            </a:r>
            <a:r>
              <a:rPr lang="ko-KR" altLang="en-US" dirty="0"/>
              <a:t>함수를 사용해 이전처럼 그림으로 출력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학습된 가중치와 비교하기 위해 동일하게 </a:t>
            </a:r>
            <a:r>
              <a:rPr lang="en-US" altLang="ko-KR" dirty="0" err="1"/>
              <a:t>vmin</a:t>
            </a:r>
            <a:r>
              <a:rPr lang="ko-KR" altLang="en-US" dirty="0"/>
              <a:t>과 </a:t>
            </a:r>
            <a:r>
              <a:rPr lang="en-US" altLang="ko-KR" dirty="0" err="1"/>
              <a:t>vmax</a:t>
            </a:r>
            <a:r>
              <a:rPr lang="ko-KR" altLang="en-US" dirty="0"/>
              <a:t>를 </a:t>
            </a:r>
            <a:r>
              <a:rPr lang="en-US" altLang="ko-KR" dirty="0"/>
              <a:t>-0.5</a:t>
            </a:r>
            <a:r>
              <a:rPr lang="ko-KR" altLang="en-US" dirty="0"/>
              <a:t>와 </a:t>
            </a:r>
            <a:r>
              <a:rPr lang="en-US" altLang="ko-KR" dirty="0"/>
              <a:t>0.5</a:t>
            </a:r>
            <a:r>
              <a:rPr lang="ko-KR" altLang="en-US" dirty="0"/>
              <a:t>로 설정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A7A73C-6AE6-4251-84F6-CB2E85D67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789293"/>
              </p:ext>
            </p:extLst>
          </p:nvPr>
        </p:nvGraphicFramePr>
        <p:xfrm>
          <a:off x="1666874" y="3153367"/>
          <a:ext cx="60338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380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fig, axs = plt.subplots(2, 16, figsize=(15,2))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for i in range(2):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for j in range(16):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axs[i, j].imshow(no_training_weights[:,:,0,i*16 + j], vmin=-0.5, vmax=0.5)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axs[i, j].axis('off')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57495F-2150-4325-9F61-A5F1C296DD5D}"/>
              </a:ext>
            </a:extLst>
          </p:cNvPr>
          <p:cNvCxnSpPr>
            <a:cxnSpLocks/>
          </p:cNvCxnSpPr>
          <p:nvPr/>
        </p:nvCxnSpPr>
        <p:spPr>
          <a:xfrm>
            <a:off x="7920856" y="3738999"/>
            <a:ext cx="398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0B7313C-D2AA-5BAA-2229-D75DA8F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666875" y="4650301"/>
            <a:ext cx="8550400" cy="11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86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함수형 </a:t>
            </a:r>
            <a:r>
              <a:rPr lang="en-US" altLang="ko-KR" dirty="0"/>
              <a:t>API(functional API)</a:t>
            </a:r>
          </a:p>
          <a:p>
            <a:pPr lvl="1"/>
            <a:r>
              <a:rPr lang="ko-KR" altLang="en-US" dirty="0"/>
              <a:t>케라스 </a:t>
            </a:r>
            <a:r>
              <a:rPr lang="en-US" altLang="ko-KR" dirty="0"/>
              <a:t>Sequential </a:t>
            </a:r>
            <a:r>
              <a:rPr lang="ko-KR" altLang="en-US" dirty="0"/>
              <a:t>클래스는 층을 차례대로 쌓은 모델을 만듦</a:t>
            </a:r>
            <a:endParaRPr lang="en-US" altLang="ko-KR" dirty="0"/>
          </a:p>
          <a:p>
            <a:pPr lvl="1"/>
            <a:r>
              <a:rPr lang="ko-KR" altLang="en-US" dirty="0"/>
              <a:t>딥러닝에서는 좀 더 복잡한 모델이 존재</a:t>
            </a:r>
            <a:r>
              <a:rPr lang="en-US" altLang="ko-KR" dirty="0"/>
              <a:t>(</a:t>
            </a:r>
            <a:r>
              <a:rPr lang="ko-KR" altLang="en-US" dirty="0"/>
              <a:t>입력이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출력이 </a:t>
            </a:r>
            <a:r>
              <a:rPr lang="en-US" altLang="ko-KR" dirty="0"/>
              <a:t>2</a:t>
            </a:r>
            <a:r>
              <a:rPr lang="ko-KR" altLang="en-US" dirty="0"/>
              <a:t>개 등</a:t>
            </a:r>
            <a:r>
              <a:rPr lang="en-US" altLang="ko-KR" dirty="0"/>
              <a:t>) - </a:t>
            </a:r>
            <a:r>
              <a:rPr lang="ko-KR" altLang="en-US" dirty="0"/>
              <a:t>이런 경우는 </a:t>
            </a:r>
            <a:r>
              <a:rPr lang="en-US" altLang="ko-KR" dirty="0"/>
              <a:t>Sequential </a:t>
            </a:r>
            <a:br>
              <a:rPr lang="en-US" altLang="ko-KR" dirty="0"/>
            </a:br>
            <a:r>
              <a:rPr lang="ko-KR" altLang="en-US" dirty="0"/>
              <a:t>클래스를 사용하기 어려워 대신 함수형 </a:t>
            </a:r>
            <a:r>
              <a:rPr lang="en-US" altLang="ko-KR" dirty="0"/>
              <a:t>API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Dense </a:t>
            </a:r>
            <a:r>
              <a:rPr lang="ko-KR" altLang="en-US" dirty="0"/>
              <a:t>층 </a:t>
            </a:r>
            <a:r>
              <a:rPr lang="en-US" altLang="ko-KR" dirty="0"/>
              <a:t>2</a:t>
            </a:r>
            <a:r>
              <a:rPr lang="ko-KR" altLang="en-US" dirty="0"/>
              <a:t>개로 이루어진 완전 연결 신경망을 함수형 </a:t>
            </a:r>
            <a:r>
              <a:rPr lang="en-US" altLang="ko-KR" dirty="0"/>
              <a:t>API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Dense </a:t>
            </a:r>
            <a:r>
              <a:rPr lang="ko-KR" altLang="en-US" dirty="0"/>
              <a:t>층 객체를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객체를 함수처럼 호출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두 번째 층을 호출 </a:t>
            </a:r>
            <a:r>
              <a:rPr lang="en-US" altLang="ko-KR" dirty="0"/>
              <a:t>– </a:t>
            </a:r>
            <a:r>
              <a:rPr lang="ko-KR" altLang="en-US" dirty="0"/>
              <a:t>첫 번째 층의 출력을 입력으로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inputs</a:t>
            </a:r>
            <a:r>
              <a:rPr lang="ko-KR" altLang="en-US" dirty="0"/>
              <a:t>와 </a:t>
            </a:r>
            <a:r>
              <a:rPr lang="en-US" altLang="ko-KR" dirty="0"/>
              <a:t>outputs</a:t>
            </a:r>
            <a:r>
              <a:rPr lang="ko-KR" altLang="en-US" dirty="0"/>
              <a:t>을 </a:t>
            </a:r>
            <a:r>
              <a:rPr lang="en-US" altLang="ko-KR" dirty="0"/>
              <a:t>Model </a:t>
            </a:r>
            <a:r>
              <a:rPr lang="ko-KR" altLang="en-US" dirty="0"/>
              <a:t>클래스로 연결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DDA6EF0-9C02-471F-83C1-F949C2E33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222314"/>
              </p:ext>
            </p:extLst>
          </p:nvPr>
        </p:nvGraphicFramePr>
        <p:xfrm>
          <a:off x="1666875" y="3124200"/>
          <a:ext cx="486803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803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inputs = keras.Input(shape=(784,))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dense1 = keras.layers.Dense(100, activation='relu')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dense2 = keras.layers.Dense(10, activation='softmax')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EE3CAB8-1D97-4BEB-8990-642C11B20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382504"/>
              </p:ext>
            </p:extLst>
          </p:nvPr>
        </p:nvGraphicFramePr>
        <p:xfrm>
          <a:off x="1666874" y="4157091"/>
          <a:ext cx="486803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803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hidden = dense1(inputs)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5B2426E-CCAB-4F91-A882-3099A093C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178703"/>
              </p:ext>
            </p:extLst>
          </p:nvPr>
        </p:nvGraphicFramePr>
        <p:xfrm>
          <a:off x="1666875" y="4903470"/>
          <a:ext cx="486803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803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outputs = dense2(hidden)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B39F7AB-899A-4473-816E-A3FC1F81F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94276"/>
              </p:ext>
            </p:extLst>
          </p:nvPr>
        </p:nvGraphicFramePr>
        <p:xfrm>
          <a:off x="1666875" y="5611749"/>
          <a:ext cx="486803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803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func_model = keras.Model(inputs, outputs)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74E6916-8E6E-836D-3172-CE3CD32C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36" y="3428999"/>
            <a:ext cx="4099000" cy="21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2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</a:t>
            </a:r>
            <a:r>
              <a:rPr lang="en-US" altLang="ko-KR" dirty="0"/>
              <a:t>(convolution)</a:t>
            </a:r>
            <a:endParaRPr lang="ko-KR" altLang="en-US" dirty="0"/>
          </a:p>
          <a:p>
            <a:pPr lvl="2"/>
            <a:r>
              <a:rPr lang="ko-KR" altLang="en-US" dirty="0"/>
              <a:t>합성곱은 마치 입력 데이터에 마법의 도장을 찍어서 유용한 특성만 드러나게 하는 것과 같음</a:t>
            </a:r>
            <a:endParaRPr lang="en-US" altLang="ko-KR" dirty="0"/>
          </a:p>
          <a:p>
            <a:pPr lvl="2"/>
            <a:r>
              <a:rPr lang="ko-KR" altLang="en-US" dirty="0"/>
              <a:t>합성곱의 동작 원리</a:t>
            </a:r>
            <a:endParaRPr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/>
              <a:t>7</a:t>
            </a:r>
            <a:r>
              <a:rPr lang="ko-KR" altLang="en-US" dirty="0"/>
              <a:t>장에서 사용한 밀집층에는 뉴런마다 입력 개수만큼의 가중치가 존재</a:t>
            </a:r>
            <a:r>
              <a:rPr lang="en-US" altLang="ko-KR" dirty="0"/>
              <a:t>. </a:t>
            </a:r>
            <a:r>
              <a:rPr lang="ko-KR" altLang="en-US" dirty="0"/>
              <a:t>즉 모든 입력에 가중치를 곱함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4FD5AD-DF3C-42C8-9B56-A1E10199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2598711"/>
            <a:ext cx="56102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97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함수형 </a:t>
            </a:r>
            <a:r>
              <a:rPr lang="en-US" altLang="ko-KR" dirty="0"/>
              <a:t>API(functional API)</a:t>
            </a:r>
          </a:p>
          <a:p>
            <a:pPr lvl="1"/>
            <a:r>
              <a:rPr lang="en-US" altLang="ko-KR" dirty="0"/>
              <a:t>Dense </a:t>
            </a:r>
            <a:r>
              <a:rPr lang="ko-KR" altLang="en-US" dirty="0"/>
              <a:t>층 </a:t>
            </a:r>
            <a:r>
              <a:rPr lang="en-US" altLang="ko-KR" dirty="0"/>
              <a:t>2</a:t>
            </a:r>
            <a:r>
              <a:rPr lang="ko-KR" altLang="en-US" dirty="0"/>
              <a:t>개로 이루어진 완전 연결 신경망을 함수형 </a:t>
            </a:r>
            <a:r>
              <a:rPr lang="en-US" altLang="ko-KR" dirty="0"/>
              <a:t>API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2"/>
            <a:r>
              <a:rPr lang="ko-KR" altLang="en-US" dirty="0"/>
              <a:t>입력의 크기를 지정하는 </a:t>
            </a:r>
            <a:r>
              <a:rPr lang="en-US" altLang="ko-KR" dirty="0"/>
              <a:t>shape </a:t>
            </a:r>
            <a:r>
              <a:rPr lang="ko-KR" altLang="en-US" dirty="0"/>
              <a:t>매개변수와 함께 </a:t>
            </a:r>
            <a:r>
              <a:rPr lang="en-US" altLang="ko-KR" dirty="0"/>
              <a:t>Input( ) </a:t>
            </a:r>
            <a:r>
              <a:rPr lang="ko-KR" altLang="en-US" dirty="0"/>
              <a:t>함수를 호출하면 </a:t>
            </a:r>
            <a:r>
              <a:rPr lang="en-US" altLang="ko-KR" dirty="0" err="1"/>
              <a:t>InputLayer</a:t>
            </a:r>
            <a:r>
              <a:rPr lang="en-US" altLang="ko-KR" dirty="0"/>
              <a:t> </a:t>
            </a:r>
            <a:r>
              <a:rPr lang="ko-KR" altLang="en-US" dirty="0"/>
              <a:t>클래스 객체를 </a:t>
            </a:r>
            <a:br>
              <a:rPr lang="en-US" altLang="ko-KR" dirty="0"/>
            </a:br>
            <a:r>
              <a:rPr lang="ko-KR" altLang="en-US" dirty="0"/>
              <a:t>만들어 출력을 반환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 dirty="0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B39F7AB-899A-4473-816E-A3FC1F81F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235612"/>
              </p:ext>
            </p:extLst>
          </p:nvPr>
        </p:nvGraphicFramePr>
        <p:xfrm>
          <a:off x="1666875" y="2356485"/>
          <a:ext cx="340499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499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inputs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keras.Input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(shape=(784,))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4DFAA21-0111-4908-8A4F-6C6D2D0D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168" y="3059049"/>
            <a:ext cx="5014112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736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CB68F-A55B-367D-E489-A1A057F8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11B291B-4872-628D-B1D8-197E24FEC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함수형 </a:t>
            </a:r>
            <a:r>
              <a:rPr lang="en-US" altLang="ko-KR" dirty="0"/>
              <a:t>API(functional API)</a:t>
            </a:r>
          </a:p>
          <a:p>
            <a:pPr lvl="1"/>
            <a:r>
              <a:rPr lang="ko-KR" altLang="en-US"/>
              <a:t>특성 맵 시각화를 만드는 데 함수형 </a:t>
            </a:r>
            <a:r>
              <a:rPr lang="en-US" altLang="ko-KR"/>
              <a:t>API</a:t>
            </a:r>
            <a:r>
              <a:rPr lang="ko-KR" altLang="en-US"/>
              <a:t>가 왜 필요한 것일까</a:t>
            </a:r>
            <a:r>
              <a:rPr lang="en-US" altLang="ko-KR"/>
              <a:t>? </a:t>
            </a:r>
          </a:p>
          <a:p>
            <a:pPr lvl="2"/>
            <a:r>
              <a:rPr lang="en-US" altLang="ko-KR"/>
              <a:t>2</a:t>
            </a:r>
            <a:r>
              <a:rPr lang="ko-KR" altLang="en-US"/>
              <a:t>절에서 정의한 </a:t>
            </a:r>
            <a:r>
              <a:rPr lang="en-US" altLang="ko-KR"/>
              <a:t>model </a:t>
            </a:r>
            <a:r>
              <a:rPr lang="ko-KR" altLang="en-US"/>
              <a:t>객체의 층을 순서대로 나열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우리가 필요한 것은 첫 번째 </a:t>
            </a:r>
            <a:r>
              <a:rPr lang="en-US" altLang="ko-KR"/>
              <a:t>Conv2D</a:t>
            </a:r>
            <a:r>
              <a:rPr lang="ko-KR" altLang="en-US"/>
              <a:t>의 출력</a:t>
            </a:r>
            <a:endParaRPr lang="en-US" altLang="ko-KR"/>
          </a:p>
          <a:p>
            <a:pPr lvl="3"/>
            <a:r>
              <a:rPr lang="en-US" altLang="ko-KR"/>
              <a:t>model </a:t>
            </a:r>
            <a:r>
              <a:rPr lang="ko-KR" altLang="en-US"/>
              <a:t>객체의 입력과 </a:t>
            </a:r>
            <a:r>
              <a:rPr lang="en-US" altLang="ko-KR"/>
              <a:t>Conv2D</a:t>
            </a:r>
            <a:r>
              <a:rPr lang="ko-KR" altLang="en-US"/>
              <a:t>의 출력을 알수 있다면 이 둘을 연결하여 새로운 모델을 얻을 수 있음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B9DB976-38BB-342A-6B77-D93C617C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F3C156-8166-9016-078D-5B22D81D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A0335425-7CCC-6B91-FC68-77BE9E2BA0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D72326-2FB0-B215-A2FD-73486152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505" y="2139907"/>
            <a:ext cx="6186020" cy="1144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9D78F9-95F3-9F91-413A-0C3EAB8C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32" y="4288210"/>
            <a:ext cx="7374793" cy="1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337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함수형 </a:t>
            </a:r>
            <a:r>
              <a:rPr lang="en-US" altLang="ko-KR" dirty="0"/>
              <a:t>API(functional API)</a:t>
            </a:r>
          </a:p>
          <a:p>
            <a:pPr lvl="2"/>
            <a:r>
              <a:rPr lang="en-US" altLang="ko-KR" dirty="0"/>
              <a:t>model </a:t>
            </a:r>
            <a:r>
              <a:rPr lang="ko-KR" altLang="en-US" dirty="0"/>
              <a:t>객체의 </a:t>
            </a:r>
            <a:r>
              <a:rPr lang="en-US" altLang="ko-KR" dirty="0"/>
              <a:t>predict( ) </a:t>
            </a:r>
            <a:r>
              <a:rPr lang="ko-KR" altLang="en-US" dirty="0"/>
              <a:t>메서드를 호출하면 입력부터 마지막 층까지 모든 계산을 수행한 후 최종 출력을 반환</a:t>
            </a:r>
            <a:endParaRPr lang="en-US" altLang="ko-KR" dirty="0"/>
          </a:p>
          <a:p>
            <a:pPr lvl="2"/>
            <a:r>
              <a:rPr lang="ko-KR" altLang="en-US" dirty="0"/>
              <a:t>첫 번째 층의 출력은 </a:t>
            </a:r>
            <a:r>
              <a:rPr lang="en-US" altLang="ko-KR" dirty="0"/>
              <a:t>Conv2D </a:t>
            </a:r>
            <a:r>
              <a:rPr lang="ko-KR" altLang="en-US" dirty="0"/>
              <a:t>객체의 </a:t>
            </a:r>
            <a:r>
              <a:rPr lang="en-US" altLang="ko-KR" dirty="0"/>
              <a:t>output </a:t>
            </a:r>
            <a:r>
              <a:rPr lang="ko-KR" altLang="en-US" dirty="0"/>
              <a:t>속성에서 획득 </a:t>
            </a:r>
            <a:r>
              <a:rPr lang="en-US" altLang="ko-KR" dirty="0"/>
              <a:t>– </a:t>
            </a:r>
            <a:r>
              <a:rPr lang="en-US" altLang="ko-KR" dirty="0" err="1"/>
              <a:t>model.layers</a:t>
            </a:r>
            <a:r>
              <a:rPr lang="en-US" altLang="ko-KR" dirty="0"/>
              <a:t>[0].output</a:t>
            </a:r>
          </a:p>
          <a:p>
            <a:pPr lvl="2"/>
            <a:r>
              <a:rPr lang="en-US" altLang="ko-KR" dirty="0"/>
              <a:t>model </a:t>
            </a:r>
            <a:r>
              <a:rPr lang="ko-KR" altLang="en-US" dirty="0"/>
              <a:t>객체의 입력은 케라스 모델은 </a:t>
            </a:r>
            <a:r>
              <a:rPr lang="en-US" altLang="ko-KR" dirty="0"/>
              <a:t>input </a:t>
            </a:r>
            <a:r>
              <a:rPr lang="ko-KR" altLang="en-US" dirty="0"/>
              <a:t>속성으로 입력을 참조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/>
          </a:p>
          <a:p>
            <a:pPr lvl="2"/>
            <a:r>
              <a:rPr lang="en-US" altLang="ko-KR"/>
              <a:t>model</a:t>
            </a:r>
            <a:r>
              <a:rPr lang="en-US" altLang="ko-KR" dirty="0" err="1"/>
              <a:t>.input</a:t>
            </a:r>
            <a:r>
              <a:rPr lang="ko-KR" altLang="en-US" dirty="0"/>
              <a:t>과 </a:t>
            </a:r>
            <a:r>
              <a:rPr lang="en-US" altLang="ko-KR" dirty="0" err="1"/>
              <a:t>model.layers</a:t>
            </a:r>
            <a:r>
              <a:rPr lang="en-US" altLang="ko-KR" dirty="0"/>
              <a:t>[0].output</a:t>
            </a:r>
            <a:r>
              <a:rPr lang="ko-KR" altLang="en-US" dirty="0"/>
              <a:t>을 연결하는 새로운 </a:t>
            </a:r>
            <a:r>
              <a:rPr lang="en-US" altLang="ko-KR" dirty="0" err="1"/>
              <a:t>conv_acti</a:t>
            </a:r>
            <a:r>
              <a:rPr lang="en-US" altLang="ko-KR" dirty="0"/>
              <a:t> </a:t>
            </a:r>
            <a:r>
              <a:rPr lang="ko-KR" altLang="en-US" dirty="0"/>
              <a:t>모델 생성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C1758E-A697-493B-9CDB-B26BDE8F4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570703"/>
              </p:ext>
            </p:extLst>
          </p:nvPr>
        </p:nvGraphicFramePr>
        <p:xfrm>
          <a:off x="1666875" y="2655888"/>
          <a:ext cx="2015109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10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print(model.inputs)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E0C1D-A4B4-4A2F-9425-209195168ABC}"/>
              </a:ext>
            </a:extLst>
          </p:cNvPr>
          <p:cNvCxnSpPr/>
          <p:nvPr/>
        </p:nvCxnSpPr>
        <p:spPr>
          <a:xfrm>
            <a:off x="3913632" y="2816352"/>
            <a:ext cx="268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F1690D-736C-4CB5-B163-D89A2671A2A8}"/>
              </a:ext>
            </a:extLst>
          </p:cNvPr>
          <p:cNvSpPr txBox="1"/>
          <p:nvPr/>
        </p:nvSpPr>
        <p:spPr>
          <a:xfrm>
            <a:off x="4370832" y="2655888"/>
            <a:ext cx="7320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[&lt;KerasTensor shape=(None, 28, 28, 1), dtype=float32, sparse=False,</a:t>
            </a:r>
          </a:p>
          <a:p>
            <a:r>
              <a:rPr lang="en-US" altLang="ko-KR"/>
              <a:t>name=input_layer&gt;]</a:t>
            </a:r>
            <a:endParaRPr lang="ko-KR" alt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9AB14F2-6CD2-4590-B7F3-3FE171678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286364"/>
              </p:ext>
            </p:extLst>
          </p:nvPr>
        </p:nvGraphicFramePr>
        <p:xfrm>
          <a:off x="1666875" y="3736848"/>
          <a:ext cx="711136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136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conv_acti = keras.Model(model.inputs, model.layers[0].output)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633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특성 맵 시각화</a:t>
            </a:r>
          </a:p>
          <a:p>
            <a:pPr lvl="2"/>
            <a:r>
              <a:rPr lang="ko-KR" altLang="en-US" dirty="0"/>
              <a:t>케라스로 패션 </a:t>
            </a:r>
            <a:r>
              <a:rPr lang="en-US" altLang="ko-KR" dirty="0"/>
              <a:t>MNIST </a:t>
            </a:r>
            <a:r>
              <a:rPr lang="ko-KR" altLang="en-US" dirty="0"/>
              <a:t>데이터셋을 읽은 후 훈련 세트에 있는 첫 번째 샘플을 그리기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C1758E-A697-493B-9CDB-B26BDE8F4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16821"/>
              </p:ext>
            </p:extLst>
          </p:nvPr>
        </p:nvGraphicFramePr>
        <p:xfrm>
          <a:off x="1666875" y="1656702"/>
          <a:ext cx="442912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(train_input, train_target), (test_input, test_target) =\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keras.datasets.fashion_mnist.load_data()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plt.imshow(train_input[0], cmap='gray_r')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E0C1D-A4B4-4A2F-9425-209195168ABC}"/>
              </a:ext>
            </a:extLst>
          </p:cNvPr>
          <p:cNvCxnSpPr/>
          <p:nvPr/>
        </p:nvCxnSpPr>
        <p:spPr>
          <a:xfrm>
            <a:off x="6348413" y="2019414"/>
            <a:ext cx="268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6525510-5DCE-2E2C-FE5C-036A904D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079" y="2755723"/>
            <a:ext cx="3255308" cy="31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890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특성 맵 시각화</a:t>
            </a:r>
          </a:p>
          <a:p>
            <a:pPr lvl="1"/>
            <a:r>
              <a:rPr lang="ko-KR" altLang="en-US" dirty="0"/>
              <a:t>이 샘플을 </a:t>
            </a:r>
            <a:r>
              <a:rPr lang="en-US" altLang="ko-KR" dirty="0" err="1"/>
              <a:t>conv_acti</a:t>
            </a:r>
            <a:r>
              <a:rPr lang="en-US" altLang="ko-KR" dirty="0"/>
              <a:t> </a:t>
            </a:r>
            <a:r>
              <a:rPr lang="ko-KR" altLang="en-US" dirty="0"/>
              <a:t>모델에 주입하여 </a:t>
            </a:r>
            <a:r>
              <a:rPr lang="en-US" altLang="ko-KR" dirty="0"/>
              <a:t>Conv2D </a:t>
            </a:r>
            <a:r>
              <a:rPr lang="ko-KR" altLang="en-US" dirty="0"/>
              <a:t>층이 만드는 특성 맵을 출력</a:t>
            </a:r>
            <a:endParaRPr lang="en-US" altLang="ko-KR" dirty="0"/>
          </a:p>
          <a:p>
            <a:pPr lvl="2"/>
            <a:r>
              <a:rPr lang="ko-KR" altLang="en-US" dirty="0"/>
              <a:t>슬라이싱 연산자를 사용해 첫 번째 샘플을 선택</a:t>
            </a:r>
            <a:r>
              <a:rPr lang="en-US" altLang="ko-KR"/>
              <a:t>,</a:t>
            </a:r>
            <a:r>
              <a:rPr lang="ko-KR" altLang="en-US"/>
              <a:t> 그다음에 </a:t>
            </a:r>
            <a:r>
              <a:rPr lang="en-US" altLang="ko-KR"/>
              <a:t>(28, 28) </a:t>
            </a:r>
            <a:r>
              <a:rPr lang="ko-KR" altLang="en-US"/>
              <a:t>크기를 </a:t>
            </a:r>
            <a:r>
              <a:rPr lang="en-US" altLang="ko-KR"/>
              <a:t>(28, 28, 1) </a:t>
            </a:r>
            <a:r>
              <a:rPr lang="ko-KR" altLang="en-US"/>
              <a:t>크기로 변경하고 </a:t>
            </a:r>
            <a:r>
              <a:rPr lang="en-US" altLang="ko-KR"/>
              <a:t>255</a:t>
            </a:r>
            <a:r>
              <a:rPr lang="ko-KR" altLang="en-US"/>
              <a:t>로 나누기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conv_acti.predict</a:t>
            </a:r>
            <a:r>
              <a:rPr lang="en-US" altLang="ko-KR" dirty="0"/>
              <a:t> ( ) </a:t>
            </a:r>
            <a:r>
              <a:rPr lang="ko-KR" altLang="en-US" dirty="0"/>
              <a:t>메서드가 출력한 </a:t>
            </a:r>
            <a:r>
              <a:rPr lang="en-US" altLang="ko-KR" dirty="0" err="1"/>
              <a:t>feature_maps</a:t>
            </a:r>
            <a:r>
              <a:rPr lang="ko-KR" altLang="en-US" dirty="0"/>
              <a:t>의 크기를 확인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C1758E-A697-493B-9CDB-B26BDE8F4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1339"/>
              </p:ext>
            </p:extLst>
          </p:nvPr>
        </p:nvGraphicFramePr>
        <p:xfrm>
          <a:off x="1698416" y="2265491"/>
          <a:ext cx="513269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269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ankle_boot = train_input[0:1].reshape(-1, 28, 28, 1) / 255.0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feature_maps = conv_acti.predict(ankle_boot)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E0C1D-A4B4-4A2F-9425-209195168ABC}"/>
              </a:ext>
            </a:extLst>
          </p:cNvPr>
          <p:cNvCxnSpPr/>
          <p:nvPr/>
        </p:nvCxnSpPr>
        <p:spPr>
          <a:xfrm>
            <a:off x="4694846" y="3676305"/>
            <a:ext cx="268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C204337-68F3-495D-9B9A-4FE4F461C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424385"/>
              </p:ext>
            </p:extLst>
          </p:nvPr>
        </p:nvGraphicFramePr>
        <p:xfrm>
          <a:off x="1666875" y="3496908"/>
          <a:ext cx="266185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185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print(feature_maps.shape)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3BB9BE-397F-4C35-8803-09635785F9B5}"/>
              </a:ext>
            </a:extLst>
          </p:cNvPr>
          <p:cNvSpPr txBox="1"/>
          <p:nvPr/>
        </p:nvSpPr>
        <p:spPr>
          <a:xfrm>
            <a:off x="5201417" y="3464642"/>
            <a:ext cx="266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(1, 28, 28, 32)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78B13-1240-4AEF-B7A0-D602FD36B4CC}"/>
              </a:ext>
            </a:extLst>
          </p:cNvPr>
          <p:cNvSpPr txBox="1"/>
          <p:nvPr/>
        </p:nvSpPr>
        <p:spPr>
          <a:xfrm>
            <a:off x="3556720" y="4348548"/>
            <a:ext cx="61081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세임 패딩과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32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개의 필터를 사용한 합성곱 층의 출력이므로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(28, 28, 32)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첫 번째 차원은 배치 차원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샘플을 하나 입력했으므로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06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특성 맵 시각화</a:t>
            </a:r>
          </a:p>
          <a:p>
            <a:pPr lvl="2"/>
            <a:r>
              <a:rPr lang="ko-KR" altLang="en-US" dirty="0"/>
              <a:t>맷플롯립의 </a:t>
            </a:r>
            <a:r>
              <a:rPr lang="en-US" altLang="ko-KR" dirty="0" err="1"/>
              <a:t>imshow</a:t>
            </a:r>
            <a:r>
              <a:rPr lang="en-US" altLang="ko-KR" dirty="0"/>
              <a:t> </a:t>
            </a:r>
            <a:r>
              <a:rPr lang="ko-KR" altLang="en-US" dirty="0"/>
              <a:t>함수로 이 특성 맵을 그리기 </a:t>
            </a:r>
            <a:r>
              <a:rPr lang="en-US" altLang="ko-KR" dirty="0"/>
              <a:t>– </a:t>
            </a:r>
            <a:r>
              <a:rPr lang="ko-KR" altLang="en-US" dirty="0"/>
              <a:t>총 </a:t>
            </a:r>
            <a:r>
              <a:rPr lang="en-US" altLang="ko-KR" dirty="0"/>
              <a:t>32</a:t>
            </a:r>
            <a:r>
              <a:rPr lang="ko-KR" altLang="en-US" dirty="0"/>
              <a:t>개의 특성 맵이 있으므로 </a:t>
            </a:r>
            <a:r>
              <a:rPr lang="en-US" altLang="ko-KR" dirty="0"/>
              <a:t>4</a:t>
            </a:r>
            <a:r>
              <a:rPr lang="ko-KR" altLang="en-US" dirty="0"/>
              <a:t>개의 행으로 나눔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/>
              <a:t>(15)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E0C1D-A4B4-4A2F-9425-209195168ABC}"/>
              </a:ext>
            </a:extLst>
          </p:cNvPr>
          <p:cNvCxnSpPr/>
          <p:nvPr/>
        </p:nvCxnSpPr>
        <p:spPr>
          <a:xfrm>
            <a:off x="6619505" y="2195017"/>
            <a:ext cx="268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C204337-68F3-495D-9B9A-4FE4F461C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482658"/>
              </p:ext>
            </p:extLst>
          </p:nvPr>
        </p:nvGraphicFramePr>
        <p:xfrm>
          <a:off x="1666875" y="1619739"/>
          <a:ext cx="468153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153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fig, axs = plt.subplots(4, 8, figsize=(15,8))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for i in range(4):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for j in range(8):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axs[i, j].imshow(feature_maps[0,:,:,i*8 + j])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axs[i, j].axis('off')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27BE7D7-09C4-7597-8E25-2289829A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110754" y="3295463"/>
            <a:ext cx="5217458" cy="26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885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특성 맵 시각화</a:t>
            </a:r>
          </a:p>
          <a:p>
            <a:pPr lvl="1"/>
            <a:r>
              <a:rPr lang="ko-KR" altLang="en-US" dirty="0"/>
              <a:t>앞서 </a:t>
            </a:r>
            <a:r>
              <a:rPr lang="en-US" altLang="ko-KR" dirty="0"/>
              <a:t>32</a:t>
            </a:r>
            <a:r>
              <a:rPr lang="ko-KR" altLang="en-US" dirty="0"/>
              <a:t>개 필터의 가중치를 출력한 그림과 몇 개를 비교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/>
              <a:t>(16)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99B2EC-59C9-4B27-938C-88E8443E450E}"/>
              </a:ext>
            </a:extLst>
          </p:cNvPr>
          <p:cNvSpPr txBox="1"/>
          <p:nvPr/>
        </p:nvSpPr>
        <p:spPr>
          <a:xfrm>
            <a:off x="6600889" y="2168485"/>
            <a:ext cx="509084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/>
              <a:t>일곱 번째 필터는 전체적으로 밝은색이므로 전면이 모두 칠해진 영역을 감지</a:t>
            </a:r>
            <a:endParaRPr lang="en-US" altLang="ko-KR" sz="140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/>
              <a:t>일곱 번째 특성 맵에서 이를 잘 확인할 수 있음</a:t>
            </a:r>
            <a:endParaRPr lang="en-US" altLang="ko-KR" sz="140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/>
              <a:t>흑백 부츠 이미지에서 검은 영역이 모두 잘 활성화되어 있음</a:t>
            </a:r>
            <a:endParaRPr lang="en-US" altLang="ko-KR" sz="140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/>
              <a:t>스물 네 번째 필터는 수직선을 감지</a:t>
            </a:r>
            <a:endParaRPr lang="en-US" altLang="ko-KR" sz="140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/>
              <a:t>세 번째 줄의 맨 오른쪽 특성 맵은 이 필터가 감지한 수직선이 강하게 활성화됨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92360-C5FC-9B4A-687C-600C5462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03" y="1871988"/>
            <a:ext cx="5273282" cy="270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8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특성 맵 시각화</a:t>
            </a:r>
          </a:p>
          <a:p>
            <a:pPr lvl="2"/>
            <a:r>
              <a:rPr lang="ko-KR" altLang="en-US" dirty="0"/>
              <a:t>두 번째 합성곱 층이 만든 특성 맵도 같은 방식으로 확인</a:t>
            </a:r>
            <a:endParaRPr lang="en-US" altLang="ko-KR" dirty="0"/>
          </a:p>
          <a:p>
            <a:pPr lvl="2"/>
            <a:r>
              <a:rPr lang="en-US" altLang="ko-KR" dirty="0"/>
              <a:t>model </a:t>
            </a:r>
            <a:r>
              <a:rPr lang="ko-KR" altLang="en-US" dirty="0"/>
              <a:t>객체의 입력과 두 번째 합성곱 층인 </a:t>
            </a:r>
            <a:r>
              <a:rPr lang="en-US" altLang="ko-KR" dirty="0" err="1"/>
              <a:t>model.layers</a:t>
            </a:r>
            <a:r>
              <a:rPr lang="en-US" altLang="ko-KR" dirty="0"/>
              <a:t>[2]</a:t>
            </a:r>
            <a:r>
              <a:rPr lang="ko-KR" altLang="en-US" dirty="0"/>
              <a:t>의 출력을 연결한 </a:t>
            </a:r>
            <a:r>
              <a:rPr lang="en-US" altLang="ko-KR" dirty="0"/>
              <a:t>conv2_acti </a:t>
            </a:r>
            <a:r>
              <a:rPr lang="ko-KR" altLang="en-US" dirty="0"/>
              <a:t>모델을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/>
              <a:t>앵클 부츠 </a:t>
            </a:r>
            <a:r>
              <a:rPr lang="ko-KR" altLang="en-US" dirty="0"/>
              <a:t>샘플을 </a:t>
            </a:r>
            <a:r>
              <a:rPr lang="en-US" altLang="ko-KR" dirty="0"/>
              <a:t>conv2_acti </a:t>
            </a:r>
            <a:r>
              <a:rPr lang="ko-KR" altLang="en-US" dirty="0"/>
              <a:t>모델의 </a:t>
            </a:r>
            <a:r>
              <a:rPr lang="en-US" altLang="ko-KR" dirty="0"/>
              <a:t>predict ( ) </a:t>
            </a:r>
            <a:r>
              <a:rPr lang="ko-KR" altLang="en-US" dirty="0"/>
              <a:t>메서드에 전달</a:t>
            </a:r>
            <a:endParaRPr lang="en-US" altLang="ko-KR" dirty="0"/>
          </a:p>
          <a:p>
            <a:pPr lvl="2"/>
            <a:endParaRPr lang="en-US" altLang="ko-KR" sz="2400" dirty="0"/>
          </a:p>
          <a:p>
            <a:pPr lvl="2"/>
            <a:r>
              <a:rPr lang="en-US" altLang="ko-KR" dirty="0" err="1"/>
              <a:t>feature_maps</a:t>
            </a:r>
            <a:r>
              <a:rPr lang="ko-KR" altLang="en-US" dirty="0"/>
              <a:t>의 크기 확인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/>
              <a:t>(17)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FA620FE-7701-49E4-9551-7F9841830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007883"/>
              </p:ext>
            </p:extLst>
          </p:nvPr>
        </p:nvGraphicFramePr>
        <p:xfrm>
          <a:off x="1666875" y="1966930"/>
          <a:ext cx="628015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conv2_acti = keras.Model(model.inputs, model.layers[2].output)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E15FA0-CC94-4DEB-9BCB-C4C9336F4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41339"/>
              </p:ext>
            </p:extLst>
          </p:nvPr>
        </p:nvGraphicFramePr>
        <p:xfrm>
          <a:off x="1666875" y="2655888"/>
          <a:ext cx="628015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015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feature_maps = conv2_acti.predict(ankle_boot)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B9BCEFD-D7E2-4910-B8B2-77C464975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25428"/>
              </p:ext>
            </p:extLst>
          </p:nvPr>
        </p:nvGraphicFramePr>
        <p:xfrm>
          <a:off x="1666875" y="3601720"/>
          <a:ext cx="316115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115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feature_maps.shape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3682D6-C9F5-4E76-8672-B72EEE954520}"/>
              </a:ext>
            </a:extLst>
          </p:cNvPr>
          <p:cNvCxnSpPr/>
          <p:nvPr/>
        </p:nvCxnSpPr>
        <p:spPr>
          <a:xfrm>
            <a:off x="4937760" y="3765233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30E132-305B-47DA-A417-9EDB27AFC16A}"/>
              </a:ext>
            </a:extLst>
          </p:cNvPr>
          <p:cNvSpPr txBox="1"/>
          <p:nvPr/>
        </p:nvSpPr>
        <p:spPr>
          <a:xfrm>
            <a:off x="5659875" y="3560921"/>
            <a:ext cx="1704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(1, 14, 14, 64)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99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특성 맵 시각화</a:t>
            </a:r>
          </a:p>
          <a:p>
            <a:pPr lvl="2"/>
            <a:r>
              <a:rPr lang="en-US" altLang="ko-KR" dirty="0"/>
              <a:t>64</a:t>
            </a:r>
            <a:r>
              <a:rPr lang="ko-KR" altLang="en-US" dirty="0"/>
              <a:t>개의 특성 맵을 </a:t>
            </a:r>
            <a:r>
              <a:rPr lang="en-US" altLang="ko-KR" dirty="0"/>
              <a:t>8</a:t>
            </a:r>
            <a:r>
              <a:rPr lang="ko-KR" altLang="en-US" dirty="0"/>
              <a:t>개씩 나누어 </a:t>
            </a:r>
            <a:r>
              <a:rPr lang="en-US" altLang="ko-KR" dirty="0" err="1"/>
              <a:t>imshow</a:t>
            </a:r>
            <a:r>
              <a:rPr lang="en-US" altLang="ko-KR" dirty="0"/>
              <a:t>( ) </a:t>
            </a:r>
            <a:r>
              <a:rPr lang="ko-KR" altLang="en-US" dirty="0"/>
              <a:t>함수로 시각화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/>
              <a:t>(18)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B9BCEFD-D7E2-4910-B8B2-77C464975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02058"/>
              </p:ext>
            </p:extLst>
          </p:nvPr>
        </p:nvGraphicFramePr>
        <p:xfrm>
          <a:off x="1524001" y="1721167"/>
          <a:ext cx="416966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66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fig, axs = plt.subplots(8, 8, figsize=(12,12))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for i in range(8):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for j in range(8):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axs[i, j].imshow(feature_maps[0,:,:,i*8 + j])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axs[i, j].axis('off')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plt.show()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3682D6-C9F5-4E76-8672-B72EEE954520}"/>
              </a:ext>
            </a:extLst>
          </p:cNvPr>
          <p:cNvCxnSpPr>
            <a:cxnSpLocks/>
          </p:cNvCxnSpPr>
          <p:nvPr/>
        </p:nvCxnSpPr>
        <p:spPr>
          <a:xfrm>
            <a:off x="5870448" y="2368296"/>
            <a:ext cx="225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D08E9A5-6AC6-98B9-D45A-3D838724E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13" y="1704076"/>
            <a:ext cx="4532475" cy="43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15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특성 맵 시각화</a:t>
            </a:r>
          </a:p>
          <a:p>
            <a:pPr lvl="1"/>
            <a:r>
              <a:rPr lang="ko-KR" altLang="en-US" dirty="0"/>
              <a:t>앞의 특성 맵은 시각적으로 이해하기 어려운 결과가 출력됨</a:t>
            </a:r>
            <a:endParaRPr lang="en-US" altLang="ko-KR" dirty="0"/>
          </a:p>
          <a:p>
            <a:pPr lvl="2"/>
            <a:r>
              <a:rPr lang="ko-KR" altLang="en-US" dirty="0"/>
              <a:t>두 번째 합성곱 층의 필터 크기는 </a:t>
            </a:r>
            <a:r>
              <a:rPr lang="en-US" altLang="ko-KR" dirty="0"/>
              <a:t>(3, 3, 32)</a:t>
            </a:r>
          </a:p>
          <a:p>
            <a:pPr lvl="2"/>
            <a:r>
              <a:rPr lang="ko-KR" altLang="en-US" dirty="0"/>
              <a:t>두 번째 합성곱 층의 첫 번째 필터가 앞서 출력한 </a:t>
            </a:r>
            <a:r>
              <a:rPr lang="en-US" altLang="ko-KR" dirty="0"/>
              <a:t>32</a:t>
            </a:r>
            <a:r>
              <a:rPr lang="ko-KR" altLang="en-US" dirty="0"/>
              <a:t>개의 특성 맵과 곱해져 두 번째 합성곱 층의 첫 번째 특성 맵이 됨</a:t>
            </a:r>
            <a:endParaRPr lang="en-US" altLang="ko-KR" dirty="0"/>
          </a:p>
          <a:p>
            <a:pPr lvl="2"/>
            <a:r>
              <a:rPr lang="ko-KR" altLang="en-US" dirty="0"/>
              <a:t>아래의 그림처럼 이렇게 계산된 출력은 </a:t>
            </a:r>
            <a:r>
              <a:rPr lang="en-US" altLang="ko-KR" dirty="0"/>
              <a:t>(14, 14, 32) </a:t>
            </a:r>
            <a:r>
              <a:rPr lang="ko-KR" altLang="en-US" dirty="0"/>
              <a:t>특성 맵에서 어떤 부위를 감지하는지 직관적으로 이해하기가 어려움</a:t>
            </a:r>
            <a:endParaRPr lang="en-US" altLang="ko-KR" dirty="0"/>
          </a:p>
          <a:p>
            <a:pPr lvl="2"/>
            <a:r>
              <a:rPr lang="ko-KR" altLang="en-US" dirty="0"/>
              <a:t>이런 현상은 합성곱 층을 많이 쌓을수록 심해짐 </a:t>
            </a:r>
            <a:r>
              <a:rPr lang="en-US" altLang="ko-KR" dirty="0"/>
              <a:t>– </a:t>
            </a:r>
            <a:r>
              <a:rPr lang="ko-KR" altLang="en-US" dirty="0"/>
              <a:t>이를 바꾸어 생각하면 합성곱 신경망의 앞부분에 있는 합성곱 층은 이미지의 시각적인 정보를 감지하고 뒤쪽에 있는 합성곱 층은 앞쪽에서 감지한 시각적인 정보를 바탕으로 추상적인 정보를 학습한다고 볼 수 있음</a:t>
            </a:r>
            <a:endParaRPr lang="en-US" altLang="ko-KR" dirty="0"/>
          </a:p>
          <a:p>
            <a:pPr lvl="2"/>
            <a:r>
              <a:rPr lang="ko-KR" altLang="en-US" dirty="0"/>
              <a:t>합성곱 신경망이 패션 </a:t>
            </a:r>
            <a:r>
              <a:rPr lang="en-US" altLang="ko-KR" dirty="0"/>
              <a:t>MNIST </a:t>
            </a:r>
            <a:r>
              <a:rPr lang="ko-KR" altLang="en-US" dirty="0"/>
              <a:t>이미지를 인식하여 </a:t>
            </a:r>
            <a:r>
              <a:rPr lang="en-US" altLang="ko-KR" dirty="0"/>
              <a:t>10</a:t>
            </a:r>
            <a:r>
              <a:rPr lang="ko-KR" altLang="en-US" dirty="0"/>
              <a:t>개의 클래스를 찾아낼 수 있는 이유가 바로 여기 있음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시각화</a:t>
            </a:r>
            <a:r>
              <a:rPr lang="en-US" altLang="ko-KR"/>
              <a:t>(19)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06B2D-0B12-4B63-8F9B-7D764C216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59" y="4646001"/>
            <a:ext cx="5306468" cy="19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9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730007"/>
          </a:xfrm>
        </p:spPr>
        <p:txBody>
          <a:bodyPr>
            <a:normAutofit/>
          </a:bodyPr>
          <a:lstStyle/>
          <a:p>
            <a:r>
              <a:rPr lang="ko-KR" altLang="en-US" dirty="0"/>
              <a:t>합성곱</a:t>
            </a:r>
            <a:r>
              <a:rPr lang="en-US" altLang="ko-KR" dirty="0"/>
              <a:t>(convolution)</a:t>
            </a:r>
            <a:endParaRPr lang="ko-KR" altLang="en-US" dirty="0"/>
          </a:p>
          <a:p>
            <a:pPr lvl="2"/>
            <a:r>
              <a:rPr lang="ko-KR" altLang="en-US" dirty="0"/>
              <a:t>합성곱의 동작 원리</a:t>
            </a:r>
            <a:endParaRPr lang="en-US" altLang="ko-KR" dirty="0"/>
          </a:p>
          <a:p>
            <a:pPr marL="1257300" lvl="2" indent="-342900">
              <a:buFont typeface="+mj-lt"/>
              <a:buAutoNum type="arabicParenR" startAt="2"/>
            </a:pPr>
            <a:r>
              <a:rPr lang="ko-KR" altLang="en-US" dirty="0"/>
              <a:t>합성곱은 밀집층의 계산과 다르게</a:t>
            </a:r>
            <a:r>
              <a:rPr lang="en-US" altLang="ko-KR" dirty="0"/>
              <a:t>, </a:t>
            </a:r>
            <a:r>
              <a:rPr lang="ko-KR" altLang="en-US" dirty="0"/>
              <a:t>입력 데이터 전체에 가중치를 적용하지 않고 일부에 가중치를 곱함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여기에서는 이 뉴런이 </a:t>
            </a:r>
            <a:r>
              <a:rPr lang="en-US" altLang="ko-KR" dirty="0"/>
              <a:t>3</a:t>
            </a:r>
            <a:r>
              <a:rPr lang="ko-KR" altLang="en-US" dirty="0"/>
              <a:t>개의 가중치를 가진다고 가정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8-1</a:t>
            </a:r>
            <a:r>
              <a:rPr lang="ko-KR" altLang="en-US" dirty="0"/>
              <a:t> 합성곱 신경망의 구성 요소</a:t>
            </a:r>
            <a:r>
              <a:rPr lang="en-US" altLang="ko-KR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C205D-7E30-4B33-886F-F5A4E5BA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2376558"/>
            <a:ext cx="59150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46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4" y="815007"/>
            <a:ext cx="10901711" cy="5451681"/>
          </a:xfrm>
        </p:spPr>
        <p:txBody>
          <a:bodyPr>
            <a:normAutofit/>
          </a:bodyPr>
          <a:lstStyle/>
          <a:p>
            <a:r>
              <a:rPr lang="ko-KR" altLang="en-US" dirty="0"/>
              <a:t>시각화로 이해하는 합성곱 신경망</a:t>
            </a:r>
            <a:r>
              <a:rPr lang="en-US" altLang="ko-KR" dirty="0"/>
              <a:t>(</a:t>
            </a:r>
            <a:r>
              <a:rPr lang="ko-KR" altLang="en-US" dirty="0"/>
              <a:t>문제해결 과정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학습</a:t>
            </a:r>
            <a:endParaRPr lang="en-US" altLang="ko-KR" dirty="0"/>
          </a:p>
          <a:p>
            <a:pPr lvl="2"/>
            <a:r>
              <a:rPr lang="ko-KR" altLang="en-US" dirty="0"/>
              <a:t>훈련하며 저장한 합성곱 신경망 모델을 읽어 들인 후 이 모델의 가중치와 특성 맵을 시각화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이를 통해 합성곱 층이 어떻게 입력에서 특성을 학습하는지 관찰</a:t>
            </a:r>
            <a:endParaRPr lang="en-US" altLang="ko-KR" dirty="0"/>
          </a:p>
          <a:p>
            <a:pPr lvl="2"/>
            <a:r>
              <a:rPr lang="ko-KR" altLang="en-US" dirty="0"/>
              <a:t>입력에 가까운 합성곱 층은 이미지에서 시각적인 정보나 패턴을 감지하도록 훈련됨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이어지는 합성곱 층은 이런 시각적인 정보를 활용해 조금 더 고차원적인 개념을 학습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층이 추가될수록 이런 현상은 더욱 강화됨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결국 주어진 이미지가 패션 </a:t>
            </a:r>
            <a:r>
              <a:rPr lang="en-US" altLang="ko-KR" dirty="0"/>
              <a:t>MNIST </a:t>
            </a:r>
            <a:r>
              <a:rPr lang="ko-KR" altLang="en-US" dirty="0"/>
              <a:t>데이터셋에 있는 </a:t>
            </a:r>
            <a:r>
              <a:rPr lang="en-US" altLang="ko-KR" dirty="0"/>
              <a:t>10</a:t>
            </a:r>
            <a:r>
              <a:rPr lang="ko-KR" altLang="en-US" dirty="0"/>
              <a:t>개의 클래스 중 어떤 것인지를 판단</a:t>
            </a:r>
            <a:endParaRPr lang="en-US" altLang="ko-KR" dirty="0"/>
          </a:p>
          <a:p>
            <a:pPr lvl="2"/>
            <a:r>
              <a:rPr lang="ko-KR" altLang="en-US" dirty="0"/>
              <a:t>특성 맵을 시각화하면서 케라스 </a:t>
            </a:r>
            <a:r>
              <a:rPr lang="en-US" altLang="ko-KR" dirty="0"/>
              <a:t>API</a:t>
            </a:r>
            <a:r>
              <a:rPr lang="ko-KR" altLang="en-US" dirty="0"/>
              <a:t>의 핵심 기능 중 하나인 함수형 </a:t>
            </a:r>
            <a:r>
              <a:rPr lang="en-US" altLang="ko-KR" dirty="0"/>
              <a:t>API</a:t>
            </a:r>
            <a:r>
              <a:rPr lang="ko-KR" altLang="en-US" dirty="0"/>
              <a:t>를 학습</a:t>
            </a:r>
            <a:endParaRPr lang="en-US" altLang="ko-KR" dirty="0"/>
          </a:p>
          <a:p>
            <a:pPr lvl="2"/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를 사용하면 복잡한 조합의 모델을 자유롭게 구성 가능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여기서는 입력과 합성곱 층의 출력을 연결하여 특성 맵을 시각화하기 위한 용도로 사용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합성곱 신경망의 </a:t>
            </a:r>
            <a:r>
              <a:rPr lang="ko-KR" altLang="en-US"/>
              <a:t>시각화</a:t>
            </a:r>
            <a:r>
              <a:rPr lang="en-US" altLang="ko-KR"/>
              <a:t>(20)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359702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/>
              <a:t>8-3</a:t>
            </a:r>
            <a:r>
              <a:rPr lang="ko-KR" altLang="en-US"/>
              <a:t> 마무리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 dirty="0"/>
              <a:t>키워드로 끝나는 핵심 포인트</a:t>
            </a: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가중치 시각화는 합성곱 층의 가중치를 이미지로 출력하는 것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합성곱 신경망은 주로 이미지를 다루기 때문에 가중치가 시각적인 패턴을 학습하는지 알아볼 수 있음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특성 맵 시각화는 합성곱 층의 활성화 출력을 이미지로 그리는 것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가중치 시각화와 함께 비교하여 각 필터가 이미지의 어느 부분을 활성화시키는지 확인할 수 있음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함수형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API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는 케라스에서 신경망 모델을 만드는 방법 중 하나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 Model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클래스에 모델의 입력과 출력을 지정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전형적으로 입력은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Gothic100Std_OTF"/>
              </a:rPr>
              <a:t>Input( )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Gothic100Std_OTF"/>
              </a:rPr>
              <a:t>함수를 사용하여 정의하고 출력은 마지막 층의 </a:t>
            </a:r>
            <a:r>
              <a:rPr lang="ko-KR" altLang="en-US" b="0" i="0" u="none" strike="noStrike" baseline="0">
                <a:solidFill>
                  <a:srgbClr val="000000"/>
                </a:solidFill>
                <a:latin typeface="YoonV YoonGothic100Std_OTF"/>
              </a:rPr>
              <a:t>출력으로 정의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149989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319E9-1057-082B-8B86-1160646E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9B6018E-B9F7-80FD-C646-B61B1F50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/>
              <a:t>8-3</a:t>
            </a:r>
            <a:r>
              <a:rPr lang="ko-KR" altLang="en-US"/>
              <a:t> 마무리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B556B9-FB3F-BD19-CB48-D2D0730F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EB6C101-876E-41FD-6F44-14C039FF29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핵심 </a:t>
            </a:r>
            <a:r>
              <a:rPr lang="ko-KR" altLang="en-US" b="0" i="0" u="none" strike="noStrike" baseline="0" dirty="0">
                <a:solidFill>
                  <a:srgbClr val="221E1F"/>
                </a:solidFill>
                <a:latin typeface="YoonV YoonMyungjo100Std_OTF"/>
              </a:rPr>
              <a:t>패키지와 함수</a:t>
            </a:r>
          </a:p>
          <a:p>
            <a:pPr lvl="1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Keras</a:t>
            </a:r>
            <a:endParaRPr lang="en-US" altLang="ko-KR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 dirty="0">
                <a:solidFill>
                  <a:srgbClr val="221E1F"/>
                </a:solidFill>
                <a:latin typeface="YoonV YoonMyungjo100Std_OTF"/>
              </a:rPr>
              <a:t>Model</a:t>
            </a:r>
            <a:r>
              <a:rPr lang="en-US" altLang="ko-KR" dirty="0">
                <a:solidFill>
                  <a:srgbClr val="221E1F"/>
                </a:solidFill>
                <a:latin typeface="YoonV YoonMyungjo100Std_OTF"/>
              </a:rPr>
              <a:t>:</a:t>
            </a:r>
            <a:r>
              <a:rPr lang="ko-KR" altLang="en-US" dirty="0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ko-KR" altLang="en-US" b="0" i="0" u="none" strike="noStrike" baseline="0" dirty="0">
                <a:solidFill>
                  <a:srgbClr val="221E1F"/>
                </a:solidFill>
                <a:latin typeface="YoonV YoonMyungjo100Std_OTF"/>
              </a:rPr>
              <a:t> 케라스 모델을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만드는 클래스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첫 번째 매개변수인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inputs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모델의 입력 또는 입력의 리스트를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두 번째 매개변수인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outputs 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모델의 출력 또는 출력의 리스트을 지정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3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name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매개변수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 모델의 이름을 지정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BEA83A1C-7E04-B63B-6A56-7C6D57C96C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381974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</a:t>
            </a:r>
            <a:r>
              <a:rPr lang="ko-KR" altLang="en-US"/>
              <a:t>확인 문제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/>
              <a:t>합성곱 신경망의 첫 번째 합성곱 층에서 다음과 같은 필터가 학습되었다</a:t>
            </a:r>
            <a:r>
              <a:rPr lang="en-US" altLang="ko-KR" dirty="0"/>
              <a:t>. </a:t>
            </a:r>
            <a:r>
              <a:rPr lang="ko-KR" altLang="en-US" dirty="0"/>
              <a:t>이 필터를 사용해 가장 높은 값의 특성 맵을 만들 수 있는 입력은 무엇일까</a:t>
            </a:r>
            <a:r>
              <a:rPr lang="en-US" altLang="ko-KR" dirty="0"/>
              <a:t>?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 dirty="0"/>
              <a:t>                          ①		②		 ③		  ④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US" altLang="ko-KR" baseline="300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ko-KR" altLang="en-US"/>
              <a:t>다음 중 케라스 모델을 만드는 올바른 방법이 아닌 것은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/>
              <a:t>① </a:t>
            </a:r>
            <a:r>
              <a:rPr lang="en-US" altLang="ko-KR"/>
              <a:t>model = Sequential ( )</a:t>
            </a:r>
            <a:r>
              <a:rPr lang="ko-KR" altLang="en-US" dirty="0"/>
              <a:t>	</a:t>
            </a:r>
            <a:r>
              <a:rPr lang="en-US" altLang="ko-KR"/>
              <a:t>		</a:t>
            </a:r>
            <a:r>
              <a:rPr lang="ko-KR" altLang="en-US"/>
              <a:t>② </a:t>
            </a:r>
            <a:r>
              <a:rPr lang="en-US" altLang="ko-KR"/>
              <a:t>model = Model(ins, outs) </a:t>
            </a:r>
            <a:br>
              <a:rPr lang="en-US" altLang="ko-KR" dirty="0"/>
            </a:br>
            <a:r>
              <a:rPr lang="ko-KR" altLang="en-US"/>
              <a:t>③ </a:t>
            </a:r>
            <a:r>
              <a:rPr lang="en-US" altLang="ko-KR"/>
              <a:t>model = Model(inputs=ins, outputs=outs) 	</a:t>
            </a:r>
            <a:r>
              <a:rPr lang="ko-KR" altLang="en-US"/>
              <a:t>④ </a:t>
            </a:r>
            <a:r>
              <a:rPr lang="en-US" altLang="ko-KR"/>
              <a:t>model = Model( ) (ins, outs)</a:t>
            </a: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75568-1F75-44C7-BA31-B6FC8A8A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04" y="1848930"/>
            <a:ext cx="1200150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766AF-1755-4D25-9F6B-C2EEF863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957" y="2353755"/>
            <a:ext cx="74771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961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D8A74-10E9-EA37-58B2-57F6BECC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21148D1-3F49-0C52-AE78-136E0E93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8-3</a:t>
            </a:r>
            <a:r>
              <a:rPr lang="ko-KR" altLang="en-US" dirty="0"/>
              <a:t> </a:t>
            </a:r>
            <a:r>
              <a:rPr lang="ko-KR" altLang="en-US"/>
              <a:t>확인 문제</a:t>
            </a:r>
            <a:r>
              <a:rPr lang="en-US" altLang="ko-KR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EB6A15-D841-8C2A-9A46-29837E49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0DFBD5F-91A2-4F95-0DA4-FE7C0D47B9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0901710" cy="539529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r>
              <a:rPr lang="ko-KR" altLang="en-US"/>
              <a:t>다음 중 케라스 모델의 입력을 올바르게 참조하는 것은</a:t>
            </a:r>
            <a:r>
              <a:rPr lang="en-US" altLang="ko-KR"/>
              <a:t>?</a:t>
            </a:r>
            <a:endParaRPr lang="en-US" altLang="ko-KR" dirty="0"/>
          </a:p>
          <a:p>
            <a:pPr marL="457200" lvl="1" indent="0">
              <a:buClr>
                <a:schemeClr val="tx1"/>
              </a:buClr>
              <a:buNone/>
            </a:pPr>
            <a:r>
              <a:rPr lang="ko-KR" altLang="en-US"/>
              <a:t>① </a:t>
            </a:r>
            <a:r>
              <a:rPr lang="en-US" altLang="ko-KR"/>
              <a:t>model.input</a:t>
            </a:r>
            <a:r>
              <a:rPr lang="ko-KR" altLang="en-US" dirty="0"/>
              <a:t>	</a:t>
            </a:r>
            <a:r>
              <a:rPr lang="en-US" altLang="ko-KR"/>
              <a:t>	</a:t>
            </a:r>
            <a:br>
              <a:rPr lang="en-US" altLang="ko-KR"/>
            </a:br>
            <a:r>
              <a:rPr lang="ko-KR" altLang="en-US"/>
              <a:t>② </a:t>
            </a:r>
            <a:r>
              <a:rPr lang="en-US" altLang="ko-KR"/>
              <a:t>model.inputs </a:t>
            </a:r>
            <a:br>
              <a:rPr lang="en-US" altLang="ko-KR" dirty="0"/>
            </a:br>
            <a:r>
              <a:rPr lang="ko-KR" altLang="en-US"/>
              <a:t>③ </a:t>
            </a:r>
            <a:r>
              <a:rPr lang="en-US" altLang="ko-KR"/>
              <a:t>model.Input </a:t>
            </a:r>
            <a:r>
              <a:rPr lang="en-US" altLang="ko-KR" dirty="0"/>
              <a:t>	</a:t>
            </a:r>
            <a:r>
              <a:rPr lang="en-US" altLang="ko-KR"/>
              <a:t>	</a:t>
            </a:r>
            <a:br>
              <a:rPr lang="en-US" altLang="ko-KR"/>
            </a:br>
            <a:r>
              <a:rPr lang="ko-KR" altLang="en-US"/>
              <a:t>④ </a:t>
            </a:r>
            <a:r>
              <a:rPr lang="en-US" altLang="ko-KR"/>
              <a:t>model.Inputs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endParaRPr lang="en-US" altLang="ko-KR"/>
          </a:p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r>
              <a:rPr lang="ko-KR" altLang="en-US"/>
              <a:t>다음 중 합성곱 신경망에 대해 올바르게 설명한 것은</a:t>
            </a:r>
            <a:r>
              <a:rPr lang="en-US" altLang="ko-KR"/>
              <a:t>?</a:t>
            </a:r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ko-KR"/>
              <a:t>① </a:t>
            </a:r>
            <a:r>
              <a:rPr lang="ko-KR" altLang="en-US"/>
              <a:t>입력에 가까운 합성곱 층은 경계</a:t>
            </a:r>
            <a:r>
              <a:rPr lang="en-US" altLang="ko-KR"/>
              <a:t>, </a:t>
            </a:r>
            <a:r>
              <a:rPr lang="ko-KR" altLang="en-US"/>
              <a:t>색깔 같은 저수준의 특징을 감지하고</a:t>
            </a:r>
            <a:r>
              <a:rPr lang="en-US" altLang="ko-KR"/>
              <a:t>, </a:t>
            </a:r>
            <a:r>
              <a:rPr lang="ko-KR" altLang="en-US"/>
              <a:t>출력에 가까운 </a:t>
            </a:r>
            <a:br>
              <a:rPr lang="en-US" altLang="ko-KR"/>
            </a:br>
            <a:r>
              <a:rPr lang="ko-KR" altLang="en-US"/>
              <a:t>합성곱 층은 추상적인 특징을 감지</a:t>
            </a:r>
            <a:br>
              <a:rPr lang="en-US" altLang="ko-KR"/>
            </a:br>
            <a:r>
              <a:rPr lang="en-US" altLang="ko-KR"/>
              <a:t>② </a:t>
            </a:r>
            <a:r>
              <a:rPr lang="ko-KR" altLang="en-US"/>
              <a:t>합성곱 신경망의 특성 맵은 층이 거듭될수록 일반적으로 높이와 너비가 커지고 채널이 얕아짐</a:t>
            </a:r>
            <a:r>
              <a:rPr lang="en-US" altLang="ko-KR"/>
              <a:t> </a:t>
            </a:r>
            <a:br>
              <a:rPr lang="en-US" altLang="ko-KR"/>
            </a:br>
            <a:r>
              <a:rPr lang="en-US" altLang="ko-KR"/>
              <a:t>③ </a:t>
            </a:r>
            <a:r>
              <a:rPr lang="ko-KR" altLang="en-US"/>
              <a:t>합성곱의 커널 크기는 클수록 좋음</a:t>
            </a:r>
            <a:r>
              <a:rPr lang="en-US" altLang="ko-KR"/>
              <a:t> 		</a:t>
            </a:r>
            <a:br>
              <a:rPr lang="en-US" altLang="ko-KR"/>
            </a:br>
            <a:r>
              <a:rPr lang="en-US" altLang="ko-KR"/>
              <a:t>④ </a:t>
            </a:r>
            <a:r>
              <a:rPr lang="ko-KR" altLang="en-US"/>
              <a:t>합성곱 신경망에서는 일반적으로 합성곱 층의 스트라이드를 사용하여 특성맵의 크기를 줄임</a:t>
            </a:r>
            <a:endParaRPr lang="en-US" altLang="ko-KR"/>
          </a:p>
          <a:p>
            <a:pPr marL="457200" lvl="1" indent="0">
              <a:buClr>
                <a:schemeClr val="tx1"/>
              </a:buClr>
              <a:buNone/>
            </a:pPr>
            <a:endParaRPr lang="en-US" altLang="ko-KR" dirty="0"/>
          </a:p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endParaRPr lang="en-US" altLang="ko-KR" dirty="0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0B41C9AE-6098-3BB9-251C-12166CA302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903206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AD879-6371-3550-CC1A-5DC7C1BFA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BDBF2D9-BE42-CC45-4F51-F9C0DB32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lang="en-US" altLang="ko-KR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D4A1A6-D9D1-3126-0698-362C0AE3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E3D6909-9F44-E883-3156-06FF71FB8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파이토치로 합성곱 신경망 시각화하기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1"/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훈련된 가중치와 특성 맵 시각화 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08-2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절에서 파이토치로 훈련한 모델을 사용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이전 절에서 훈련한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best_cnn_model.pt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파일을 준비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코랩을 사용하는 경우라면 다음 명령으로 깃허브에 저장된 파일을 다운로드</a:t>
            </a:r>
            <a:endParaRPr lang="ko-KR" altLang="en-US" b="0" i="0" u="none" strike="noStrike" baseline="0" dirty="0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89CE58C-D8E0-41AC-52E8-AF6D587F9D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EE9A082A-B243-0BD6-4B69-67BBE2B82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77515"/>
              </p:ext>
            </p:extLst>
          </p:nvPr>
        </p:nvGraphicFramePr>
        <p:xfrm>
          <a:off x="1666875" y="2808288"/>
          <a:ext cx="442912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!wget https://bit.ly/3DQeEH8 -O best_cnn_model.pt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4430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B3A18-6D36-BA37-1E56-093FD4D55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5A7699D-D37A-1D25-1FFA-6043E09C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281784-6374-806A-635D-075BC082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1F8BC9D-E1F1-1885-0480-7F1671A9AB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파이토치로 합성곱 신경망 시각화하기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1"/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best_cnn_model.pt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파일에는 가중치만 저장되어 있기 때문에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, 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이 전에 만든 것과 동일한 모델을 생성한 후</a:t>
            </a:r>
            <a:br>
              <a:rPr lang="en-US" altLang="ko-KR">
                <a:solidFill>
                  <a:srgbClr val="221E1F"/>
                </a:solidFill>
                <a:latin typeface="YoonV YoonMyungjo100Std_OTF"/>
              </a:rPr>
            </a:b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 －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Sequential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클래스를 사용해서 이전 절에서 만든 것과 동일한 합성곱 신경망 모델 생성 </a:t>
            </a:r>
          </a:p>
          <a:p>
            <a:pPr marL="1257300" lvl="2" indent="-342900">
              <a:buFont typeface="+mj-lt"/>
              <a:buAutoNum type="arabicParenR"/>
            </a:pP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 이 가중치를 로드</a:t>
            </a:r>
            <a:br>
              <a:rPr lang="en-US" altLang="ko-KR">
                <a:solidFill>
                  <a:srgbClr val="221E1F"/>
                </a:solidFill>
                <a:latin typeface="YoonV YoonMyungjo100Std_OTF"/>
              </a:rPr>
            </a:b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－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best_cnn_model.pt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에 저장한 가중치를 로드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D9D7FFE3-3CBF-41DE-FAF4-52CD062758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5772AA5A-4A30-865B-7876-ABC671EEB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39480"/>
              </p:ext>
            </p:extLst>
          </p:nvPr>
        </p:nvGraphicFramePr>
        <p:xfrm>
          <a:off x="1524000" y="2960688"/>
          <a:ext cx="4967007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700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import torch.nn as nn</a:t>
                      </a:r>
                    </a:p>
                    <a:p>
                      <a:pPr latinLnBrk="1"/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 = nn.Sequential()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model.add_module('conv1', nn.Conv2d(1, 32, kernel_size=3, padding='same'))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model.add_module('relu1', nn.ReLU())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model.add_module('pool1', nn.MaxPool2d(2))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model.add_module('conv2', nn.Conv2d(32, 64, kernel_size=3, padding='same'))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model.add_module('relu2', nn.ReLU())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model.add_module('pool2', nn.MaxPool2d(2))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model.add_module('flatten', nn.Flatten())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model.add_module('dense1', nn.Linear(3136, 100))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model.add_module('relu3', nn.ReLU())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model.add_module('dropout', nn.Dropout(0.3))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model.add_module('dense2', nn.Linear(100, 10))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039AFCE2-177A-FA56-A70B-BC01A8680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662782"/>
              </p:ext>
            </p:extLst>
          </p:nvPr>
        </p:nvGraphicFramePr>
        <p:xfrm>
          <a:off x="6724724" y="2960688"/>
          <a:ext cx="443633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33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model.load_state_dict(torch.load('best_cnn_model.pt’,                        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                             weights_only=True))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8822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B44AB-E12E-03E6-BBDA-49DB5346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5CC90A9-8D32-9C3E-59D5-A1C7D753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(3)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57410-CD44-E4AA-C779-6D914E61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1397A3E-AC40-0B99-40B2-3844F780A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파이토치 모델의 층을 참조하는 방법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리스트 내포 구문을 사용하여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model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객체의 모든 층을 가져오기</a:t>
            </a:r>
            <a:br>
              <a:rPr lang="en-US" altLang="ko-KR">
                <a:solidFill>
                  <a:srgbClr val="221E1F"/>
                </a:solidFill>
                <a:latin typeface="YoonV YoonMyungjo100Std_OTF"/>
              </a:rPr>
            </a:b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－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model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객체의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children ( )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메서드는 모델에 추가된 층을 반환하는 파이썬 제너레이터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객체를 반환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lvl="2"/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layers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리스트를 사용해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model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의 층을 참조</a:t>
            </a:r>
            <a:br>
              <a:rPr lang="en-US" altLang="ko-KR">
                <a:solidFill>
                  <a:srgbClr val="221E1F"/>
                </a:solidFill>
                <a:latin typeface="YoonV YoonMyungjo100Std_OTF"/>
              </a:rPr>
            </a:b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           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예）이 리스트의 첫 번째 원소는 모델에 가장 처음 추가한 합성곱 층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marL="1257300" lvl="2" indent="-342900">
              <a:buFont typeface="+mj-lt"/>
              <a:buAutoNum type="arabicParenR"/>
            </a:pPr>
            <a:endParaRPr lang="en-US" altLang="ko-KR">
              <a:solidFill>
                <a:srgbClr val="221E1F"/>
              </a:solidFill>
              <a:latin typeface="YoonV YoonMyungjo100Std_OTF"/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Sequential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클래스로 만든 모델은 정수 인덱스로 하위 층을 참조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80411998-DF2D-C538-64D2-D0D05E9C4E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EE5C25E1-EDBC-75A6-C86D-7206C946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79912"/>
              </p:ext>
            </p:extLst>
          </p:nvPr>
        </p:nvGraphicFramePr>
        <p:xfrm>
          <a:off x="1666875" y="1902852"/>
          <a:ext cx="44363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33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layers = [layer for layer in model.children()]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36AD6139-031A-B27C-6975-9A0473815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928376"/>
              </p:ext>
            </p:extLst>
          </p:nvPr>
        </p:nvGraphicFramePr>
        <p:xfrm>
          <a:off x="1691206" y="3295497"/>
          <a:ext cx="218154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54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print(layers[0])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EECFEE6-F9E7-4FAF-34F0-64FFF3C5C918}"/>
              </a:ext>
            </a:extLst>
          </p:cNvPr>
          <p:cNvCxnSpPr/>
          <p:nvPr/>
        </p:nvCxnSpPr>
        <p:spPr>
          <a:xfrm>
            <a:off x="4043082" y="3434450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AACE0B-2DEB-D2F7-BF21-ADB000AA9822}"/>
              </a:ext>
            </a:extLst>
          </p:cNvPr>
          <p:cNvSpPr txBox="1"/>
          <p:nvPr/>
        </p:nvSpPr>
        <p:spPr>
          <a:xfrm>
            <a:off x="4683670" y="3263231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Conv2d(1, 32, kernel_size=(3, 3), stride=(1, 1), padding=same)</a:t>
            </a:r>
            <a:endParaRPr lang="ko-KR" altLang="en-US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05E0AEF2-C373-56B3-9C45-CD46A2B79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581341"/>
              </p:ext>
            </p:extLst>
          </p:nvPr>
        </p:nvGraphicFramePr>
        <p:xfrm>
          <a:off x="1666875" y="4445490"/>
          <a:ext cx="218154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54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model[0]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01D2E92-AE56-2393-B9C0-EB00E4EA980B}"/>
              </a:ext>
            </a:extLst>
          </p:cNvPr>
          <p:cNvCxnSpPr/>
          <p:nvPr/>
        </p:nvCxnSpPr>
        <p:spPr>
          <a:xfrm>
            <a:off x="4018751" y="4584443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8F4E05-70F7-5ACC-241A-D006BAFFDF4D}"/>
              </a:ext>
            </a:extLst>
          </p:cNvPr>
          <p:cNvSpPr txBox="1"/>
          <p:nvPr/>
        </p:nvSpPr>
        <p:spPr>
          <a:xfrm>
            <a:off x="4596954" y="4399777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Conv2d(1, 32, kernel_size=(3, 3), stride=(1, 1), padding=same)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141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3E890-2B94-C724-79E7-BBCC14D3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B98499-8192-7AEE-54B9-EE77E727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(4)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7685CF-088A-EA06-AE23-446BA5F0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A83AABF-3BFD-E14E-3786-A0BF52FFF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파이토치 모델의 층을 참조하는 방법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marL="1257300" lvl="2" indent="-342900">
              <a:buFont typeface="+mj-lt"/>
              <a:buAutoNum type="arabicParenR" startAt="3"/>
            </a:pP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모델 객체의 </a:t>
            </a:r>
            <a:r>
              <a:rPr lang="en-US" altLang="ko-KR">
                <a:solidFill>
                  <a:srgbClr val="221E1F"/>
                </a:solidFill>
                <a:latin typeface="YoonV YoonMyungjo100Std_OTF"/>
              </a:rPr>
              <a:t>named_children ( ) </a:t>
            </a:r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메서드를 사용하면 층의 이름과 층 객체를 함께 참조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C3E2965B-8B92-ED84-D62A-D3EB2A47EE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E5EDBA02-935F-60A4-0766-3196D0375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965565"/>
              </p:ext>
            </p:extLst>
          </p:nvPr>
        </p:nvGraphicFramePr>
        <p:xfrm>
          <a:off x="1666875" y="1700067"/>
          <a:ext cx="381952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5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for name, layer in model.named_children():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          print(f"{name:10s}", layer)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5D9DC1B-CFE3-9D40-B3DA-7FE2BFBB36AC}"/>
              </a:ext>
            </a:extLst>
          </p:cNvPr>
          <p:cNvCxnSpPr/>
          <p:nvPr/>
        </p:nvCxnSpPr>
        <p:spPr>
          <a:xfrm>
            <a:off x="5773271" y="1971590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0ABBFE-F278-56A8-E540-B8D50BCC3378}"/>
              </a:ext>
            </a:extLst>
          </p:cNvPr>
          <p:cNvSpPr txBox="1"/>
          <p:nvPr/>
        </p:nvSpPr>
        <p:spPr>
          <a:xfrm>
            <a:off x="2539554" y="2269547"/>
            <a:ext cx="6469975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conv1 Conv2d(1, 32, kernel_size=(3, 3), stride=(1, 1), padding=same)</a:t>
            </a:r>
          </a:p>
          <a:p>
            <a:r>
              <a:rPr lang="en-US" altLang="ko-KR" sz="1600"/>
              <a:t>relu1 ReLU()</a:t>
            </a:r>
          </a:p>
          <a:p>
            <a:r>
              <a:rPr lang="en-US" altLang="ko-KR" sz="1600"/>
              <a:t>pool1 MaxPool2d(kernel_size=2, stride=2, padding=0, dilation=1, ceil_</a:t>
            </a:r>
          </a:p>
          <a:p>
            <a:r>
              <a:rPr lang="en-US" altLang="ko-KR" sz="1600"/>
              <a:t>mode=False)</a:t>
            </a:r>
          </a:p>
          <a:p>
            <a:r>
              <a:rPr lang="en-US" altLang="ko-KR" sz="1600"/>
              <a:t>conv2 Conv2d(32, 64, kernel_size=(3, 3), stride=(1, 1), padding=same)</a:t>
            </a:r>
          </a:p>
          <a:p>
            <a:r>
              <a:rPr lang="en-US" altLang="ko-KR" sz="1600"/>
              <a:t>relu2 ReLU()</a:t>
            </a:r>
          </a:p>
          <a:p>
            <a:r>
              <a:rPr lang="en-US" altLang="ko-KR" sz="1600"/>
              <a:t>pool2 MaxPool2d(kernel_size=2, stride=2, padding=0, dilation=1, ceil_</a:t>
            </a:r>
          </a:p>
          <a:p>
            <a:r>
              <a:rPr lang="en-US" altLang="ko-KR" sz="1600"/>
              <a:t>mode=False)</a:t>
            </a:r>
          </a:p>
          <a:p>
            <a:r>
              <a:rPr lang="en-US" altLang="ko-KR" sz="1600"/>
              <a:t>flatten Flatten(start_dim=1, end_dim=-1)</a:t>
            </a:r>
          </a:p>
          <a:p>
            <a:r>
              <a:rPr lang="en-US" altLang="ko-KR" sz="1600"/>
              <a:t>dense1 Linear(in_features=3136, out_features=100, bias=True)</a:t>
            </a:r>
          </a:p>
          <a:p>
            <a:r>
              <a:rPr lang="en-US" altLang="ko-KR" sz="1600"/>
              <a:t>relu3 ReLU()</a:t>
            </a:r>
          </a:p>
          <a:p>
            <a:r>
              <a:rPr lang="en-US" altLang="ko-KR" sz="1600"/>
              <a:t>dropout Dropout(p=0.3, inplace=False)</a:t>
            </a:r>
          </a:p>
          <a:p>
            <a:r>
              <a:rPr lang="en-US" altLang="ko-KR" sz="1600"/>
              <a:t>dense2 Linear(in_features=100, out_features=10, bias=True)</a:t>
            </a:r>
            <a:endParaRPr lang="ko-KR" altLang="en-US" sz="1600"/>
          </a:p>
        </p:txBody>
      </p:sp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02BC6299-9A67-0044-9AD9-EBBDDB5C3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411074"/>
              </p:ext>
            </p:extLst>
          </p:nvPr>
        </p:nvGraphicFramePr>
        <p:xfrm>
          <a:off x="1666875" y="5723995"/>
          <a:ext cx="218154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54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model.conv1</a:t>
                      </a: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BC23A00-18D9-BDAC-1639-8A82B8D62DDA}"/>
              </a:ext>
            </a:extLst>
          </p:cNvPr>
          <p:cNvCxnSpPr/>
          <p:nvPr/>
        </p:nvCxnSpPr>
        <p:spPr>
          <a:xfrm>
            <a:off x="4018751" y="5862948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39669B-46AB-159D-46A4-0DB55B76FF94}"/>
              </a:ext>
            </a:extLst>
          </p:cNvPr>
          <p:cNvSpPr txBox="1"/>
          <p:nvPr/>
        </p:nvSpPr>
        <p:spPr>
          <a:xfrm>
            <a:off x="4659339" y="5691729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Conv2d(1, 32, kernel_size=(3, 3), stride=(1, 1), padding=same)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549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177ED-FE89-5F2D-D4CC-95D137D4E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EAFE71-156A-15F1-82D4-788BFD24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SECTION</a:t>
            </a:r>
            <a:r>
              <a:rPr lang="ko-KR" altLang="en-US"/>
              <a:t> </a:t>
            </a:r>
            <a:r>
              <a:rPr lang="en-US" altLang="ko-KR"/>
              <a:t>8-3 </a:t>
            </a:r>
            <a:r>
              <a:rPr lang="ko-KR" altLang="en-US"/>
              <a:t>파이토치 버전 살펴보기</a:t>
            </a: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+mn-ea"/>
                <a:ea typeface="+mn-ea"/>
                <a:cs typeface="Calibri" panose="020F0502020204030204" pitchFamily="34" charset="0"/>
              </a:rPr>
              <a:t>(5)</a:t>
            </a:r>
            <a:endParaRPr lang="ko-Kore-KR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DBF354-CC0B-99C7-69BF-A65F2BAE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274BF80-4CEC-A83C-3226-0C5CE8505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605594" cy="5547693"/>
          </a:xfrm>
        </p:spPr>
        <p:txBody>
          <a:bodyPr>
            <a:normAutofit/>
          </a:bodyPr>
          <a:lstStyle/>
          <a:p>
            <a:pPr lvl="1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가중치의 평균과 표준편차 계산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파이토치 층의 가중치와 절편은 각각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weight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bias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속성에 저장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속성은 파이토치의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Parameter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클래스의 객체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-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실제 가중치 텐서는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weight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와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bias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의 </a:t>
            </a:r>
            <a:r>
              <a:rPr lang="en-US" altLang="ko-KR" b="0" i="0" u="none" strike="noStrike" baseline="0">
                <a:solidFill>
                  <a:srgbClr val="221E1F"/>
                </a:solidFill>
                <a:latin typeface="YoonV YoonMyungjo100Std_OTF"/>
              </a:rPr>
              <a:t>data </a:t>
            </a:r>
            <a:r>
              <a:rPr lang="ko-KR" altLang="en-US" b="0" i="0" u="none" strike="noStrike" baseline="0">
                <a:solidFill>
                  <a:srgbClr val="221E1F"/>
                </a:solidFill>
                <a:latin typeface="YoonV YoonMyungjo100Std_OTF"/>
              </a:rPr>
              <a:t>속성에 들어 있음</a:t>
            </a:r>
            <a:endParaRPr lang="en-US" altLang="ko-KR" b="0" i="0" u="none" strike="noStrike" baseline="0">
              <a:solidFill>
                <a:srgbClr val="221E1F"/>
              </a:solidFill>
              <a:latin typeface="YoonV YoonMyungjo100Std_OTF"/>
            </a:endParaRPr>
          </a:p>
          <a:p>
            <a:pPr lvl="2"/>
            <a:r>
              <a:rPr lang="ko-KR" altLang="en-US">
                <a:solidFill>
                  <a:srgbClr val="221E1F"/>
                </a:solidFill>
                <a:latin typeface="YoonV YoonMyungjo100Std_OTF"/>
              </a:rPr>
              <a:t>평균과 표준 편차</a:t>
            </a:r>
            <a:endParaRPr lang="en-US" altLang="ko-KR">
              <a:solidFill>
                <a:srgbClr val="221E1F"/>
              </a:solidFill>
              <a:latin typeface="YoonV YoonMyungjo100Std_OTF"/>
            </a:endParaRPr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2564BA34-8DE3-3002-3DC0-14D64CE4F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r>
              <a:rPr lang="en-US" altLang="ko-KR" b="1"/>
              <a:t>(</a:t>
            </a:r>
            <a:r>
              <a:rPr lang="ko-KR" altLang="en-US" b="1"/>
              <a:t>개정판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694145EE-D8C4-A0C2-0E75-C28E0BF3C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22224"/>
              </p:ext>
            </p:extLst>
          </p:nvPr>
        </p:nvGraphicFramePr>
        <p:xfrm>
          <a:off x="1666875" y="2354794"/>
          <a:ext cx="381952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52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conv_weights = model.conv1.weight.data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print(conv_weights.mean(), conv_weights.std())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E7539D-B114-7B6D-1610-D61184EE1EBA}"/>
              </a:ext>
            </a:extLst>
          </p:cNvPr>
          <p:cNvCxnSpPr/>
          <p:nvPr/>
        </p:nvCxnSpPr>
        <p:spPr>
          <a:xfrm>
            <a:off x="5593977" y="2613874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45552-9EE6-CB3C-A82F-19E7E39A7C06}"/>
              </a:ext>
            </a:extLst>
          </p:cNvPr>
          <p:cNvSpPr txBox="1"/>
          <p:nvPr/>
        </p:nvSpPr>
        <p:spPr>
          <a:xfrm>
            <a:off x="6127541" y="2429208"/>
            <a:ext cx="410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tensor(-0.0505)             tensor(0.3335)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B3A8C-8601-2FD7-040C-A54D2C0C7DD3}"/>
              </a:ext>
            </a:extLst>
          </p:cNvPr>
          <p:cNvSpPr txBox="1"/>
          <p:nvPr/>
        </p:nvSpPr>
        <p:spPr>
          <a:xfrm>
            <a:off x="6096000" y="2884254"/>
            <a:ext cx="4462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평균은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에 가깝고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표준편차는 약 </a:t>
            </a: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0.3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정도</a:t>
            </a:r>
          </a:p>
        </p:txBody>
      </p:sp>
    </p:spTree>
    <p:extLst>
      <p:ext uri="{BB962C8B-B14F-4D97-AF65-F5344CB8AC3E}">
        <p14:creationId xmlns:p14="http://schemas.microsoft.com/office/powerpoint/2010/main" val="330254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34855</TotalTime>
  <Words>12030</Words>
  <Application>Microsoft Office PowerPoint</Application>
  <PresentationFormat>와이드스크린</PresentationFormat>
  <Paragraphs>1318</Paragraphs>
  <Slides>108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7" baseType="lpstr">
      <vt:lpstr>YoonV YoonGothic100Std_OTF</vt:lpstr>
      <vt:lpstr>YoonV YoonMyungjo100Std_OTF</vt:lpstr>
      <vt:lpstr>맑은 고딕</vt:lpstr>
      <vt:lpstr>맑은 고딕</vt:lpstr>
      <vt:lpstr>시스템 서체</vt:lpstr>
      <vt:lpstr>Arial</vt:lpstr>
      <vt:lpstr>Calibri</vt:lpstr>
      <vt:lpstr>Wingdings</vt:lpstr>
      <vt:lpstr>Office 테마</vt:lpstr>
      <vt:lpstr>혼자 공부하는 머신러닝+딥러닝(개정판)</vt:lpstr>
      <vt:lpstr>시작하기전에</vt:lpstr>
      <vt:lpstr>PowerPoint 프레젠테이션</vt:lpstr>
      <vt:lpstr>이 책의 학습 목표</vt:lpstr>
      <vt:lpstr>이 책의 학습 목표</vt:lpstr>
      <vt:lpstr>Contents</vt:lpstr>
      <vt:lpstr>PowerPoint 프레젠테이션</vt:lpstr>
      <vt:lpstr>SECTION 8-1 합성곱 신경망의 구성 요소(1)</vt:lpstr>
      <vt:lpstr>SECTION 8-1 합성곱 신경망의 구성 요소(2)</vt:lpstr>
      <vt:lpstr>SECTION 8-1 합성곱 신경망의 구성 요소(3)</vt:lpstr>
      <vt:lpstr>SECTION 8-1 합성곱 신경망의 구성 요소(4)</vt:lpstr>
      <vt:lpstr>SECTION 8-1 합성곱 신경망의 구성 요소(5)</vt:lpstr>
      <vt:lpstr>SECTION 8-1 합성곱 신경망의 구성 요소(6)</vt:lpstr>
      <vt:lpstr>SECTION 8-1 합성곱 신경망의 구성 요소(7)</vt:lpstr>
      <vt:lpstr>SECTION 8-1 합성곱 신경망의 구성 요소(8)</vt:lpstr>
      <vt:lpstr>SECTION 8-1 합성곱 신경망의 구성 요소(9)</vt:lpstr>
      <vt:lpstr>SECTION 8-1 합성곱 신경망의 구성 요소(10)</vt:lpstr>
      <vt:lpstr>SECTION 8-1 합성곱 신경망의 구성 요소(11)</vt:lpstr>
      <vt:lpstr>SECTION 8-1 합성곱 신경망의 구성 요소(12)</vt:lpstr>
      <vt:lpstr>SECTION 8-1 합성곱 신경망의 구성 요소(13)</vt:lpstr>
      <vt:lpstr>SECTION 8-1 합성곱 신경망의 구성 요소(14)</vt:lpstr>
      <vt:lpstr>SECTION 8-1 합성곱 신경망의 구성 요소(15)</vt:lpstr>
      <vt:lpstr>SECTION 8-1 합성곱 신경망의 구성 요소(16)</vt:lpstr>
      <vt:lpstr>SECTION 8-1 합성곱 신경망의 구성 요소(17)</vt:lpstr>
      <vt:lpstr>SECTION 8-1 합성곱 신경망의 구성 요소(18)</vt:lpstr>
      <vt:lpstr>SECTION 8-1 합성곱 신경망의 구성 요소(19)</vt:lpstr>
      <vt:lpstr>SECTION 8-1 합성곱 신경망의 구성 요소(20)</vt:lpstr>
      <vt:lpstr>SECTION 8-1 합성곱 신경망의 구성 요소(21)</vt:lpstr>
      <vt:lpstr>SECTION 8-1 합성곱 신경망의 구성 요소(22)</vt:lpstr>
      <vt:lpstr>SECTION 8-1 합성곱 신경망의 구성 요소(23)</vt:lpstr>
      <vt:lpstr>SECTION 8-1 마무리(1)</vt:lpstr>
      <vt:lpstr>SECTION 8-1 확인 문제(1)</vt:lpstr>
      <vt:lpstr>SECTION 8-1 확인 문제(2)</vt:lpstr>
      <vt:lpstr>SECTION 8-2 합성곱 신경망을 사용한 이미지 분류(1)</vt:lpstr>
      <vt:lpstr>SECTION 8-2 합성곱 신경망을 사용한 이미지 분류(2)</vt:lpstr>
      <vt:lpstr>SECTION 8-2 합성곱 신경망을 사용한 이미지 분류(3)</vt:lpstr>
      <vt:lpstr>SECTION 8-2 합성곱 신경망을 사용한 이미지 분류(4)</vt:lpstr>
      <vt:lpstr>SECTION 8-2 합성곱 신경망을 사용한 이미지 분류(5)</vt:lpstr>
      <vt:lpstr>SECTION 8-2 합성곱 신경망을 사용한 이미지 분류(6)</vt:lpstr>
      <vt:lpstr>SECTION 8-2 합성곱 신경망을 사용한 이미지 분류(7)</vt:lpstr>
      <vt:lpstr>SECTION 8-2 합성곱 신경망을 사용한 이미지 분류(8)</vt:lpstr>
      <vt:lpstr>SECTION 8-2 합성곱 신경망을 사용한 이미지 분류(9)</vt:lpstr>
      <vt:lpstr>SECTION 8-2 합성곱 신경망을 사용한 이미지 분류(10)</vt:lpstr>
      <vt:lpstr>SECTION 8-2 합성곱 신경망을 사용한 이미지 분류(11)</vt:lpstr>
      <vt:lpstr>SECTION 8-2 합성곱 신경망을 사용한 이미지 분류(12)</vt:lpstr>
      <vt:lpstr>SECTION 8-2 합성곱 신경망을 사용한 이미지 분류(13)</vt:lpstr>
      <vt:lpstr>SECTION 8-2 합성곱 신경망을 사용한 이미지 분류(14)</vt:lpstr>
      <vt:lpstr>SECTION 8-2 합성곱 신경망을 사용한 이미지 분류(15)</vt:lpstr>
      <vt:lpstr>SECTION 8-2 합성곱 신경망을 사용한 이미지 분류(16)</vt:lpstr>
      <vt:lpstr>SECTION 8-2 합성곱 신경망을 사용한 이미지 분류(17)</vt:lpstr>
      <vt:lpstr>SECTION 8-2 합성곱 신경망을 사용한 이미지 분류(18)</vt:lpstr>
      <vt:lpstr>SECTION 8-2 마무리(1)</vt:lpstr>
      <vt:lpstr>SECTION 8-2 마무리(2)</vt:lpstr>
      <vt:lpstr>SECTION 8-2 확인 문제(1)</vt:lpstr>
      <vt:lpstr>SECTION 8-2 확인 문제(2)</vt:lpstr>
      <vt:lpstr>SECTION 8-2 파이토치 버전 살펴보기(1)</vt:lpstr>
      <vt:lpstr>SECTION 8-2 파이토치 버전 살펴보기(2)</vt:lpstr>
      <vt:lpstr>SECTION 8-2 파이토치 버전 살펴보기(3)</vt:lpstr>
      <vt:lpstr>SECTION 8-2 파이토치 버전 살펴보기(4)</vt:lpstr>
      <vt:lpstr>SECTION 8-2 파이토치 버전 살펴보기(5)</vt:lpstr>
      <vt:lpstr>SECTION 8-2 파이토치 버전 살펴보기(6)</vt:lpstr>
      <vt:lpstr>SECTION 8-2 파이토치 버전 살펴보기(7)</vt:lpstr>
      <vt:lpstr>SECTION 8-2 파이토치 버전 살펴보기(8)</vt:lpstr>
      <vt:lpstr>SECTION 8-2 파이토치 버전 살펴보기(9)</vt:lpstr>
      <vt:lpstr>SECTION 8-2 파이토치 버전 살펴보기(10)</vt:lpstr>
      <vt:lpstr>SECTION 8-2 파이토치 버전 살펴보기(11)</vt:lpstr>
      <vt:lpstr>SECTION 8-2 파이토치 버전 살펴보기(12)</vt:lpstr>
      <vt:lpstr>SECTION 8-2 파이토치 버전 살펴보기(13)</vt:lpstr>
      <vt:lpstr>SECTION 8-2 파이토치 버전 살펴보기(14)</vt:lpstr>
      <vt:lpstr>SECTION 8-2 파이토치 버전 살펴보기(15)</vt:lpstr>
      <vt:lpstr>SECTION 8-3 합성곱 신경망의 시각화(1)</vt:lpstr>
      <vt:lpstr>SECTION 8-3 합성곱 신경망의 시각화(2)</vt:lpstr>
      <vt:lpstr>SECTION 8-3 합성곱 신경망의 시각화(3)</vt:lpstr>
      <vt:lpstr>SECTION 8-3 합성곱 신경망의 시각화(4)</vt:lpstr>
      <vt:lpstr>SECTION 8-3 합성곱 신경망의 시각화(5)</vt:lpstr>
      <vt:lpstr>SECTION 8-3 합성곱 신경망의 시각화(6)</vt:lpstr>
      <vt:lpstr>SECTION 8-3 합성곱 신경망의 시각화(7)</vt:lpstr>
      <vt:lpstr>SECTION 8-3 합성곱 신경망의 시각화(8)</vt:lpstr>
      <vt:lpstr>SECTION 8-3 합성곱 신경망의 시각화(9)</vt:lpstr>
      <vt:lpstr>SECTION 8-3 합성곱 신경망의 시각화(10)</vt:lpstr>
      <vt:lpstr>SECTION 8-3 합성곱 신경망의 시각화(11)</vt:lpstr>
      <vt:lpstr>SECTION 8-3 합성곱 신경망의 시각화(12)</vt:lpstr>
      <vt:lpstr>SECTION 8-3 합성곱 신경망의 시각화(13)</vt:lpstr>
      <vt:lpstr>SECTION 8-3 합성곱 신경망의 시각화(14)</vt:lpstr>
      <vt:lpstr>SECTION 8-3 합성곱 신경망의 시각화(15)</vt:lpstr>
      <vt:lpstr>SECTION 8-3 합성곱 신경망의 시각화(16)</vt:lpstr>
      <vt:lpstr>SECTION 8-3 합성곱 신경망의 시각화(17)</vt:lpstr>
      <vt:lpstr>SECTION 8-3 합성곱 신경망의 시각화(18)</vt:lpstr>
      <vt:lpstr>SECTION 8-3 합성곱 신경망의 시각화(19)</vt:lpstr>
      <vt:lpstr>SECTION 8-3 합성곱 신경망의 시각화(20)</vt:lpstr>
      <vt:lpstr>SECTION 8-3 마무리(1)</vt:lpstr>
      <vt:lpstr>SECTION 8-3 마무리(2)</vt:lpstr>
      <vt:lpstr>SECTION 8-3 확인 문제(1)</vt:lpstr>
      <vt:lpstr>SECTION 8-3 확인 문제(2)</vt:lpstr>
      <vt:lpstr>SECTION 8-3 파이토치 버전 살펴보기(1)</vt:lpstr>
      <vt:lpstr>SECTION 8-3 파이토치 버전 살펴보기(2)</vt:lpstr>
      <vt:lpstr>SECTION 8-3 파이토치 버전 살펴보기(3)</vt:lpstr>
      <vt:lpstr>SECTION 8-3 파이토치 버전 살펴보기(4)</vt:lpstr>
      <vt:lpstr>SECTION 8-3 파이토치 버전 살펴보기(5)</vt:lpstr>
      <vt:lpstr>SECTION 8-3 파이토치 버전 살펴보기(6)</vt:lpstr>
      <vt:lpstr>SECTION 8-3 파이토치 버전 살펴보기(7)</vt:lpstr>
      <vt:lpstr>SECTION 8-3 파이토치 버전 살펴보기(8)</vt:lpstr>
      <vt:lpstr>SECTION 8-3 파이토치 버전 살펴보기(9)</vt:lpstr>
      <vt:lpstr>SECTION 8-3 파이토치 버전 살펴보기(10)</vt:lpstr>
      <vt:lpstr>SECTION 8-3 파이토치 버전 살펴보기(11)</vt:lpstr>
      <vt:lpstr>SECTION 8-3 파이토치 버전 살펴보기(12)</vt:lpstr>
      <vt:lpstr>SECTION 8-3 파이토치 버전 살펴보기(12)</vt:lpstr>
      <vt:lpstr>SECTION 8-3 자주하는 질문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IT1팀</cp:lastModifiedBy>
  <cp:revision>473</cp:revision>
  <dcterms:created xsi:type="dcterms:W3CDTF">2020-01-31T07:25:46Z</dcterms:created>
  <dcterms:modified xsi:type="dcterms:W3CDTF">2025-07-07T01:38:35Z</dcterms:modified>
</cp:coreProperties>
</file>